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74" r:id="rId5"/>
    <p:sldId id="260" r:id="rId6"/>
    <p:sldId id="259" r:id="rId7"/>
    <p:sldId id="275" r:id="rId8"/>
    <p:sldId id="276" r:id="rId9"/>
    <p:sldId id="277" r:id="rId10"/>
    <p:sldId id="278" r:id="rId11"/>
    <p:sldId id="262" r:id="rId12"/>
    <p:sldId id="279" r:id="rId13"/>
    <p:sldId id="280" r:id="rId14"/>
    <p:sldId id="281" r:id="rId15"/>
    <p:sldId id="282" r:id="rId16"/>
    <p:sldId id="283" r:id="rId17"/>
    <p:sldId id="288" r:id="rId18"/>
    <p:sldId id="284" r:id="rId19"/>
    <p:sldId id="285" r:id="rId20"/>
    <p:sldId id="287" r:id="rId21"/>
    <p:sldId id="290" r:id="rId22"/>
    <p:sldId id="289" r:id="rId23"/>
  </p:sldIdLst>
  <p:sldSz cx="18288000" cy="10287000"/>
  <p:notesSz cx="6858000" cy="9144000"/>
  <p:embeddedFontLst>
    <p:embeddedFont>
      <p:font typeface="Libre Franklin Bold" pitchFamily="2" charset="77"/>
      <p:regular r:id="rId25"/>
    </p:embeddedFont>
    <p:embeddedFont>
      <p:font typeface="Libre Franklin Light" pitchFamily="2" charset="77"/>
      <p:regular r:id="rId26"/>
    </p:embeddedFont>
    <p:embeddedFont>
      <p:font typeface="Montserrat Classic Bold" pitchFamily="2" charset="77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29" autoAdjust="0"/>
  </p:normalViewPr>
  <p:slideViewPr>
    <p:cSldViewPr>
      <p:cViewPr varScale="1">
        <p:scale>
          <a:sx n="72" d="100"/>
          <a:sy n="72" d="100"/>
        </p:scale>
        <p:origin x="76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0.tiff>
</file>

<file path=ppt/media/image21.png>
</file>

<file path=ppt/media/image21.tiff>
</file>

<file path=ppt/media/image22.tiff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3E693-10E1-BA42-87A1-F4D038EA686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87D780-12B4-E14F-9038-7BDC798A8C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27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equations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87D780-12B4-E14F-9038-7BDC798A8C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142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equations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87D780-12B4-E14F-9038-7BDC798A8C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40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theta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87D780-12B4-E14F-9038-7BDC798A8C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42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a chaotic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87D780-12B4-E14F-9038-7BDC798A8C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82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a chaotic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87D780-12B4-E14F-9038-7BDC798A8C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996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C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3941" y="-266700"/>
            <a:ext cx="14991164" cy="10741024"/>
            <a:chOff x="0" y="0"/>
            <a:chExt cx="7457157" cy="53429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57157" cy="5342981"/>
            </a:xfrm>
            <a:custGeom>
              <a:avLst/>
              <a:gdLst/>
              <a:ahLst/>
              <a:cxnLst/>
              <a:rect l="l" t="t" r="r" b="b"/>
              <a:pathLst>
                <a:path w="7457157" h="5342981">
                  <a:moveTo>
                    <a:pt x="0" y="0"/>
                  </a:moveTo>
                  <a:lnTo>
                    <a:pt x="7457157" y="0"/>
                  </a:lnTo>
                  <a:lnTo>
                    <a:pt x="7457157" y="5342981"/>
                  </a:lnTo>
                  <a:lnTo>
                    <a:pt x="0" y="5342981"/>
                  </a:lnTo>
                  <a:close/>
                </a:path>
              </a:pathLst>
            </a:custGeom>
            <a:solidFill>
              <a:srgbClr val="1546BA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285999" y="4861958"/>
            <a:ext cx="10767047" cy="75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5600" dirty="0">
                <a:solidFill>
                  <a:srgbClr val="FFFFFF"/>
                </a:solidFill>
                <a:latin typeface="Montserrat Classic Bold"/>
              </a:rPr>
              <a:t>DPhil Transfer of Status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273098" y="5663662"/>
            <a:ext cx="2557506" cy="3454478"/>
            <a:chOff x="0" y="28575"/>
            <a:chExt cx="3410008" cy="4605971"/>
          </a:xfrm>
        </p:grpSpPr>
        <p:sp>
          <p:nvSpPr>
            <p:cNvPr id="6" name="AutoShape 6"/>
            <p:cNvSpPr/>
            <p:nvPr/>
          </p:nvSpPr>
          <p:spPr>
            <a:xfrm rot="-5400000">
              <a:off x="1431806" y="1935145"/>
              <a:ext cx="12734" cy="277527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50538" y="464062"/>
              <a:ext cx="3359470" cy="3107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00"/>
                </a:lnSpc>
              </a:pPr>
              <a:r>
                <a:rPr lang="en-US" sz="1700">
                  <a:solidFill>
                    <a:srgbClr val="FFFFFF"/>
                  </a:solidFill>
                  <a:latin typeface="Libre Franklin Light"/>
                </a:rPr>
                <a:t>University of Oxford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0539" y="1579480"/>
              <a:ext cx="2775271" cy="3107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00"/>
                </a:lnSpc>
              </a:pPr>
              <a:r>
                <a:rPr lang="en-US" sz="1700" dirty="0">
                  <a:solidFill>
                    <a:srgbClr val="FFFFFF"/>
                  </a:solidFill>
                  <a:latin typeface="Libre Franklin Light"/>
                </a:rPr>
                <a:t>Stephen J. Roberts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246124"/>
              <a:ext cx="2775270" cy="3884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380"/>
                </a:lnSpc>
              </a:pPr>
              <a:r>
                <a:rPr lang="en-US" sz="1700" dirty="0">
                  <a:solidFill>
                    <a:srgbClr val="FFFFFF"/>
                  </a:solidFill>
                  <a:latin typeface="Libre Franklin Light"/>
                </a:rPr>
                <a:t>7 October 2020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0538" y="28575"/>
              <a:ext cx="1530670" cy="3107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00"/>
                </a:lnSpc>
              </a:pPr>
              <a:endParaRPr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0539" y="1201920"/>
              <a:ext cx="1784671" cy="3107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00"/>
                </a:lnSpc>
              </a:pPr>
              <a:r>
                <a:rPr lang="en-US" sz="1700" dirty="0">
                  <a:solidFill>
                    <a:srgbClr val="FFFFFF"/>
                  </a:solidFill>
                  <a:latin typeface="Montserrat Classic Bold"/>
                </a:rPr>
                <a:t>Professor</a:t>
              </a:r>
            </a:p>
          </p:txBody>
        </p:sp>
      </p:grpSp>
      <p:sp>
        <p:nvSpPr>
          <p:cNvPr id="12" name="TextBox 8">
            <a:extLst>
              <a:ext uri="{FF2B5EF4-FFF2-40B4-BE49-F238E27FC236}">
                <a16:creationId xmlns:a16="http://schemas.microsoft.com/office/drawing/2014/main" id="{0402ADC6-31D1-544B-BB90-E53F0E6A56B0}"/>
              </a:ext>
            </a:extLst>
          </p:cNvPr>
          <p:cNvSpPr txBox="1"/>
          <p:nvPr/>
        </p:nvSpPr>
        <p:spPr>
          <a:xfrm>
            <a:off x="15328931" y="7822366"/>
            <a:ext cx="2081453" cy="218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700"/>
              </a:lnSpc>
            </a:pPr>
            <a:r>
              <a:rPr lang="en-US" sz="1700" dirty="0">
                <a:solidFill>
                  <a:srgbClr val="FFFFFF"/>
                </a:solidFill>
                <a:latin typeface="Libre Franklin Light"/>
              </a:rPr>
              <a:t>Shaan A. Desai</a:t>
            </a:r>
          </a:p>
        </p:txBody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8165D73F-F9F3-2145-93DA-262B093077B8}"/>
              </a:ext>
            </a:extLst>
          </p:cNvPr>
          <p:cNvSpPr txBox="1"/>
          <p:nvPr/>
        </p:nvSpPr>
        <p:spPr>
          <a:xfrm>
            <a:off x="15328931" y="7495751"/>
            <a:ext cx="1338503" cy="218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700"/>
              </a:lnSpc>
            </a:pPr>
            <a:r>
              <a:rPr lang="en-US" sz="1700" dirty="0">
                <a:solidFill>
                  <a:srgbClr val="FFFFFF"/>
                </a:solidFill>
                <a:latin typeface="Montserrat Classic Bold"/>
              </a:rPr>
              <a:t>Candidate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5F92463-5E3E-1B44-8A11-E4DBC467A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673" y="952500"/>
            <a:ext cx="2378647" cy="28502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306171" y="2019300"/>
            <a:ext cx="7152030" cy="6062834"/>
            <a:chOff x="0" y="38100"/>
            <a:chExt cx="6854529" cy="7200073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8884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Combined Inductive Biases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5"/>
              <a:ext cx="6854529" cy="48946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How might we combine these inductive biases to solve large N-body systems that are energy conserving?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Sanchez </a:t>
              </a:r>
              <a:r>
                <a:rPr lang="en-US" sz="1700" spc="34" dirty="0" err="1">
                  <a:solidFill>
                    <a:srgbClr val="1546BA"/>
                  </a:solidFill>
                  <a:latin typeface="Libre Franklin Light"/>
                </a:rPr>
                <a:t>et.al</a:t>
              </a: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.[4] show that it is possible to achieve this result by using a graph to learn a Hamiltonian.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Step 1: given an input state-vector reshape it for a </a:t>
              </a:r>
              <a:r>
                <a:rPr lang="en-US" sz="1700" b="1" spc="34" dirty="0">
                  <a:solidFill>
                    <a:srgbClr val="1546BA"/>
                  </a:solidFill>
                  <a:latin typeface="Libre Franklin Light"/>
                </a:rPr>
                <a:t>graph network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Step 2: use a graph network to predict a </a:t>
              </a:r>
              <a:r>
                <a:rPr lang="en-US" sz="1700" b="1" spc="34" dirty="0">
                  <a:solidFill>
                    <a:srgbClr val="1546BA"/>
                  </a:solidFill>
                  <a:latin typeface="Libre Franklin Light"/>
                </a:rPr>
                <a:t>Hamiltonian 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Step 3: use Hamiltonian derivatives (via </a:t>
              </a:r>
              <a:r>
                <a:rPr lang="en-US" sz="1700" spc="34" dirty="0" err="1">
                  <a:solidFill>
                    <a:srgbClr val="1546BA"/>
                  </a:solidFill>
                  <a:latin typeface="Libre Franklin Light"/>
                </a:rPr>
                <a:t>autograd</a:t>
              </a: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) in a </a:t>
              </a:r>
              <a:r>
                <a:rPr lang="en-US" sz="1700" b="1" spc="34" dirty="0">
                  <a:solidFill>
                    <a:srgbClr val="1546BA"/>
                  </a:solidFill>
                  <a:latin typeface="Libre Franklin Light"/>
                </a:rPr>
                <a:t>Neural-ODE</a:t>
              </a: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 to predict the next-state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1CF2AF-3546-B849-B389-9A82B7B4C4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536" b="3098"/>
          <a:stretch/>
        </p:blipFill>
        <p:spPr>
          <a:xfrm>
            <a:off x="10820400" y="1822666"/>
            <a:ext cx="4953000" cy="35736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2E4B9F-3615-8140-8DBA-5C2E7F8BB9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87" b="-2915"/>
          <a:stretch/>
        </p:blipFill>
        <p:spPr>
          <a:xfrm>
            <a:off x="9677400" y="4977123"/>
            <a:ext cx="7795436" cy="35124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1B63F0B-7AC0-2D41-A786-61AC36D7009E}"/>
              </a:ext>
            </a:extLst>
          </p:cNvPr>
          <p:cNvSpPr txBox="1"/>
          <p:nvPr/>
        </p:nvSpPr>
        <p:spPr>
          <a:xfrm>
            <a:off x="13077711" y="8335304"/>
            <a:ext cx="26956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Adapted from Sanchez  </a:t>
            </a:r>
            <a:r>
              <a:rPr lang="en-US" sz="800" dirty="0" err="1"/>
              <a:t>et.al</a:t>
            </a:r>
            <a:r>
              <a:rPr lang="en-US" sz="800" dirty="0"/>
              <a:t> [4]</a:t>
            </a:r>
          </a:p>
        </p:txBody>
      </p:sp>
    </p:spTree>
    <p:extLst>
      <p:ext uri="{BB962C8B-B14F-4D97-AF65-F5344CB8AC3E}">
        <p14:creationId xmlns:p14="http://schemas.microsoft.com/office/powerpoint/2010/main" val="495769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9745" y="-86668"/>
            <a:ext cx="7701599" cy="10741024"/>
            <a:chOff x="0" y="0"/>
            <a:chExt cx="3831059" cy="53429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31059" cy="5342981"/>
            </a:xfrm>
            <a:custGeom>
              <a:avLst/>
              <a:gdLst/>
              <a:ahLst/>
              <a:cxnLst/>
              <a:rect l="l" t="t" r="r" b="b"/>
              <a:pathLst>
                <a:path w="3831059" h="5342981">
                  <a:moveTo>
                    <a:pt x="0" y="0"/>
                  </a:moveTo>
                  <a:lnTo>
                    <a:pt x="3831059" y="0"/>
                  </a:lnTo>
                  <a:lnTo>
                    <a:pt x="3831059" y="5342981"/>
                  </a:lnTo>
                  <a:lnTo>
                    <a:pt x="0" y="5342981"/>
                  </a:lnTo>
                  <a:close/>
                </a:path>
              </a:pathLst>
            </a:custGeom>
            <a:solidFill>
              <a:srgbClr val="1546BA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055794" y="3696098"/>
            <a:ext cx="4345005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16"/>
              </a:lnSpc>
            </a:pPr>
            <a:r>
              <a:rPr lang="en-US" sz="5600" spc="89" dirty="0">
                <a:solidFill>
                  <a:srgbClr val="FFFFFF"/>
                </a:solidFill>
                <a:latin typeface="Montserrat Classic Bold"/>
              </a:rPr>
              <a:t>Limitations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078272" y="1716028"/>
            <a:ext cx="8384581" cy="1820549"/>
            <a:chOff x="0" y="38100"/>
            <a:chExt cx="11179441" cy="2427396"/>
          </a:xfrm>
        </p:grpSpPr>
        <p:sp>
          <p:nvSpPr>
            <p:cNvPr id="14" name="TextBox 14"/>
            <p:cNvSpPr txBox="1"/>
            <p:nvPr/>
          </p:nvSpPr>
          <p:spPr>
            <a:xfrm>
              <a:off x="0" y="663466"/>
              <a:ext cx="11179441" cy="18020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241D27"/>
                  </a:solidFill>
                  <a:latin typeface="Libre Franklin Light"/>
                </a:rPr>
                <a:t>How can we scale to large real-world problems and preserve accuracy in a data-efficient manner? For example, if we only have a few measurements of a large N-body system – is it possible to learn the dynamics of such a system? How to best combine inductive biases to tackle such problems?</a:t>
              </a:r>
              <a:endParaRPr lang="en-US" sz="1700" u="none" spc="34" dirty="0">
                <a:solidFill>
                  <a:srgbClr val="241D27"/>
                </a:solidFill>
                <a:latin typeface="Libre Franklin Light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38100"/>
              <a:ext cx="11179441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00"/>
                </a:lnSpc>
              </a:pPr>
              <a:r>
                <a:rPr lang="en-US" sz="2100" dirty="0">
                  <a:solidFill>
                    <a:srgbClr val="1546BA"/>
                  </a:solidFill>
                  <a:latin typeface="Montserrat Classic Bold"/>
                </a:rPr>
                <a:t>Question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078272" y="4427102"/>
            <a:ext cx="8384581" cy="1474300"/>
            <a:chOff x="0" y="38100"/>
            <a:chExt cx="11179441" cy="1965732"/>
          </a:xfrm>
        </p:grpSpPr>
        <p:sp>
          <p:nvSpPr>
            <p:cNvPr id="17" name="TextBox 17"/>
            <p:cNvSpPr txBox="1"/>
            <p:nvPr/>
          </p:nvSpPr>
          <p:spPr>
            <a:xfrm>
              <a:off x="0" y="663466"/>
              <a:ext cx="11179441" cy="13403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241D27"/>
                  </a:solidFill>
                  <a:latin typeface="Libre Franklin Light"/>
                </a:rPr>
                <a:t>Can we use energy preserving networks to learn chaotic trajectories precisely? In other words, are energy-preserving networks enough to maintain chaotic trajectories or do we need to design new networks?</a:t>
              </a:r>
              <a:endParaRPr lang="en-US" sz="1700" u="none" spc="34" dirty="0">
                <a:solidFill>
                  <a:srgbClr val="241D27"/>
                </a:solidFill>
                <a:latin typeface="Libre Franklin Light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38100"/>
              <a:ext cx="11179441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00"/>
                </a:lnSpc>
              </a:pPr>
              <a:r>
                <a:rPr lang="en-US" sz="2100">
                  <a:solidFill>
                    <a:srgbClr val="1546BA"/>
                  </a:solidFill>
                  <a:latin typeface="Montserrat Classic Bold"/>
                </a:rPr>
                <a:t>Question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078272" y="7138176"/>
            <a:ext cx="8384581" cy="1128053"/>
            <a:chOff x="0" y="38100"/>
            <a:chExt cx="11179441" cy="1504070"/>
          </a:xfrm>
        </p:grpSpPr>
        <p:sp>
          <p:nvSpPr>
            <p:cNvPr id="20" name="TextBox 20"/>
            <p:cNvSpPr txBox="1"/>
            <p:nvPr/>
          </p:nvSpPr>
          <p:spPr>
            <a:xfrm>
              <a:off x="0" y="663467"/>
              <a:ext cx="11179441" cy="8787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241D27"/>
                  </a:solidFill>
                  <a:latin typeface="Libre Franklin Light"/>
                </a:rPr>
                <a:t>What are the statistical guarantees physics informed neural networks provide? Do some systems benefit more from </a:t>
              </a:r>
              <a:r>
                <a:rPr lang="en-US" sz="1700" spc="34" dirty="0" err="1">
                  <a:solidFill>
                    <a:srgbClr val="241D27"/>
                  </a:solidFill>
                  <a:latin typeface="Libre Franklin Light"/>
                </a:rPr>
                <a:t>Lagrangians</a:t>
              </a:r>
              <a:r>
                <a:rPr lang="en-US" sz="1700" spc="34" dirty="0">
                  <a:solidFill>
                    <a:srgbClr val="241D27"/>
                  </a:solidFill>
                  <a:latin typeface="Libre Franklin Light"/>
                </a:rPr>
                <a:t> or Hamiltonians? </a:t>
              </a:r>
              <a:endParaRPr lang="en-US" sz="1700" u="none" spc="34" dirty="0">
                <a:solidFill>
                  <a:srgbClr val="241D27"/>
                </a:solidFill>
                <a:latin typeface="Libre Franklin Light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38100"/>
              <a:ext cx="11179441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00"/>
                </a:lnSpc>
              </a:pPr>
              <a:r>
                <a:rPr lang="en-US" sz="2100">
                  <a:solidFill>
                    <a:srgbClr val="1546BA"/>
                  </a:solidFill>
                  <a:latin typeface="Montserrat Classic Bold"/>
                </a:rPr>
                <a:t>Question</a:t>
              </a:r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FFFFFF"/>
                </a:solidFill>
                <a:latin typeface="Libre Franklin Bold"/>
              </a:rPr>
              <a:t>07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5773400" cy="8495301"/>
            <a:chOff x="0" y="38100"/>
            <a:chExt cx="6854529" cy="15691221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28326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Variational Integrator Graph Networks (VIGNs)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3"/>
                <p:cNvSpPr txBox="1"/>
                <p:nvPr/>
              </p:nvSpPr>
              <p:spPr>
                <a:xfrm>
                  <a:off x="0" y="2343564"/>
                  <a:ext cx="6854529" cy="13385757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20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20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What happens if we only have generalized coordinates [𝑞,</a:t>
                  </a:r>
                  <a14:m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GB" sz="2000" b="0" i="1" spc="34" dirty="0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2000" b="0" i="1" spc="34" dirty="0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acc>
                    </m:oMath>
                  </a14:m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] and scarce, noisy data for large interacting systems?</a:t>
                  </a: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20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2000" spc="34" dirty="0" err="1">
                      <a:solidFill>
                        <a:srgbClr val="1546BA"/>
                      </a:solidFill>
                      <a:latin typeface="Libre Franklin Light"/>
                    </a:rPr>
                    <a:t>Saemundsson</a:t>
                  </a: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 </a:t>
                  </a:r>
                  <a:r>
                    <a:rPr lang="en-US" sz="2000" spc="34" dirty="0" err="1">
                      <a:solidFill>
                        <a:srgbClr val="1546BA"/>
                      </a:solidFill>
                      <a:latin typeface="Libre Franklin Light"/>
                    </a:rPr>
                    <a:t>et.al</a:t>
                  </a: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.[5] show that Variational Integrator Networks outperform Hamiltonians in the sparse, noisy data setting with generalized coordinates.</a:t>
                  </a: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20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The basic approach is to define an action integral over a </a:t>
                  </a:r>
                  <a:r>
                    <a:rPr lang="en-US" sz="2000" spc="34" dirty="0" err="1">
                      <a:solidFill>
                        <a:srgbClr val="1546BA"/>
                      </a:solidFill>
                      <a:latin typeface="Libre Franklin Light"/>
                    </a:rPr>
                    <a:t>Lagrangian</a:t>
                  </a: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:</a:t>
                  </a: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20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GB" sz="20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=∫</m:t>
                        </m:r>
                        <m:r>
                          <a:rPr lang="en-GB" sz="20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GB" sz="20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0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  <m:r>
                          <a:rPr lang="en-GB" sz="20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̇"/>
                            <m:ctrlPr>
                              <a:rPr lang="en-GB" sz="20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0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acc>
                        <m:r>
                          <a:rPr lang="en-GB" sz="20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GB" sz="20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oMath>
                    </m:oMathPara>
                  </a14:m>
                  <a:endParaRPr lang="en-US" sz="2000" spc="34" dirty="0">
                    <a:solidFill>
                      <a:schemeClr val="tx1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To make this stationary under small perturbations, we can use variational calculus to obtain the Euler-Lagrange Equation:</a:t>
                  </a:r>
                </a:p>
                <a:p>
                  <a:pPr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GB" sz="2000" i="1" dirty="0">
                    <a:latin typeface="Cambria Math" panose="02040503050406030204" pitchFamily="18" charset="0"/>
                  </a:endParaRPr>
                </a:p>
                <a:p>
                  <a:pPr>
                    <a:lnSpc>
                      <a:spcPts val="2720"/>
                    </a:lnSpc>
                    <a:spcBef>
                      <a:spcPct val="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num>
                          <m:den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den>
                        </m:f>
                        <m:d>
                          <m:d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GB" sz="2000" i="1">
                                    <a:latin typeface="Cambria Math" panose="02040503050406030204" pitchFamily="18" charset="0"/>
                                  </a:rPr>
                                  <m:t>𝑑𝐿</m:t>
                                </m:r>
                              </m:num>
                              <m:den>
                                <m:r>
                                  <a:rPr lang="en-GB" sz="2000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acc>
                                  <m:accPr>
                                    <m:chr m:val="̇"/>
                                    <m:ctrlP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sz="2000" i="1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</m:acc>
                              </m:den>
                            </m:f>
                          </m:e>
                        </m:d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𝑑𝐿</m:t>
                            </m:r>
                          </m:num>
                          <m:den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𝑑𝑞</m:t>
                            </m:r>
                          </m:den>
                        </m:f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𝑛𝑐𝑜𝑛𝑠</m:t>
                            </m:r>
                          </m:sub>
                        </m:sSub>
                      </m:oMath>
                    </m:oMathPara>
                  </a14:m>
                  <a:endParaRPr lang="en-US" sz="20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By discretizing this equation and the </a:t>
                  </a:r>
                  <a:r>
                    <a:rPr lang="en-US" sz="2000" spc="34" dirty="0" err="1">
                      <a:solidFill>
                        <a:srgbClr val="1546BA"/>
                      </a:solidFill>
                      <a:latin typeface="Libre Franklin Light"/>
                    </a:rPr>
                    <a:t>Lagrangian</a:t>
                  </a: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 itself, one can compute the integral using a variational integrator (typically a Stormer-</a:t>
                  </a:r>
                  <a:r>
                    <a:rPr lang="en-US" sz="2000" spc="34" dirty="0" err="1">
                      <a:solidFill>
                        <a:srgbClr val="1546BA"/>
                      </a:solidFill>
                      <a:latin typeface="Libre Franklin Light"/>
                    </a:rPr>
                    <a:t>Verlet</a:t>
                  </a: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/leapfrog integrator)</a:t>
                  </a: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20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As such, we were inspired to use a variational integrator framework with Graph Networks similar to HOGN. The benefits of the combination include:</a:t>
                  </a:r>
                </a:p>
                <a:p>
                  <a:pPr marL="800100" lvl="1" indent="-342900">
                    <a:lnSpc>
                      <a:spcPts val="2720"/>
                    </a:lnSpc>
                    <a:spcBef>
                      <a:spcPct val="0"/>
                    </a:spcBef>
                    <a:buAutoNum type="alphaLcPeriod"/>
                  </a:pP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VIs being naturally </a:t>
                  </a:r>
                  <a:r>
                    <a:rPr lang="en-US" sz="2000" spc="34" dirty="0" err="1">
                      <a:solidFill>
                        <a:srgbClr val="1546BA"/>
                      </a:solidFill>
                      <a:latin typeface="Libre Franklin Light"/>
                    </a:rPr>
                    <a:t>symplectic</a:t>
                  </a:r>
                  <a:endParaRPr lang="en-US" sz="20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marL="800100" lvl="1" indent="-342900">
                    <a:lnSpc>
                      <a:spcPts val="2720"/>
                    </a:lnSpc>
                    <a:spcBef>
                      <a:spcPct val="0"/>
                    </a:spcBef>
                    <a:buAutoNum type="alphaLcPeriod"/>
                  </a:pP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VIs working better in noisy data settings</a:t>
                  </a:r>
                </a:p>
                <a:p>
                  <a:pPr marL="800100" lvl="1" indent="-342900">
                    <a:lnSpc>
                      <a:spcPts val="2720"/>
                    </a:lnSpc>
                    <a:spcBef>
                      <a:spcPct val="0"/>
                    </a:spcBef>
                    <a:buAutoNum type="alphaLcPeriod"/>
                  </a:pP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Graphs allowing us to readily scale</a:t>
                  </a:r>
                </a:p>
                <a:p>
                  <a:pPr marL="800100" lvl="1" indent="-342900">
                    <a:lnSpc>
                      <a:spcPts val="2720"/>
                    </a:lnSpc>
                    <a:spcBef>
                      <a:spcPct val="0"/>
                    </a:spcBef>
                    <a:buAutoNum type="alphaLcPeriod"/>
                  </a:pPr>
                  <a:r>
                    <a:rPr lang="en-US" sz="2000" spc="34" dirty="0" err="1">
                      <a:solidFill>
                        <a:srgbClr val="1546BA"/>
                      </a:solidFill>
                      <a:latin typeface="Libre Franklin Light"/>
                    </a:rPr>
                    <a:t>Lagrangian</a:t>
                  </a:r>
                  <a:r>
                    <a:rPr lang="en-US" sz="2000" spc="34" dirty="0">
                      <a:solidFill>
                        <a:srgbClr val="1546BA"/>
                      </a:solidFill>
                      <a:latin typeface="Libre Franklin Light"/>
                    </a:rPr>
                    <a:t> formalism allowing us to handle generalized coordinates</a:t>
                  </a:r>
                </a:p>
              </p:txBody>
            </p:sp>
          </mc:Choice>
          <mc:Fallback xmlns="">
            <p:sp>
              <p:nvSpPr>
                <p:cNvPr id="13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2343564"/>
                  <a:ext cx="6854529" cy="13385757"/>
                </a:xfrm>
                <a:prstGeom prst="rect">
                  <a:avLst/>
                </a:prstGeom>
                <a:blipFill>
                  <a:blip r:embed="rId2"/>
                  <a:stretch>
                    <a:fillRect l="-966" b="-104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239609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4478000" cy="1560967"/>
            <a:chOff x="0" y="38100"/>
            <a:chExt cx="6854529" cy="28831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28326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Variational Integrator Graph Networks (VIGNs)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4"/>
              <a:ext cx="6854529" cy="577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A89D19-4B55-3D4D-AE8F-5655B0C62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170" y="3162300"/>
            <a:ext cx="15294821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227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4478000" cy="1560967"/>
            <a:chOff x="0" y="38100"/>
            <a:chExt cx="6854529" cy="28831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468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Results (Noiseless Setting)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4"/>
              <a:ext cx="6854529" cy="577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90E9A3-B321-2A45-A170-E737585F7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999" y="2603844"/>
            <a:ext cx="6924385" cy="17274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1C0E0A-F7CF-AC4B-83EC-B7FD4B89A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261" y="4594441"/>
            <a:ext cx="7402940" cy="1846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F505F52-18CC-564C-BBA4-F6958DAF7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261" y="2568891"/>
            <a:ext cx="7387007" cy="18428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6BE8F42-7306-6549-AC5E-1EDD2C8D82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000" y="4622957"/>
            <a:ext cx="6924384" cy="17397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8416B14-BD17-9C43-90AF-C0BBC3E107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6170" y="6756736"/>
            <a:ext cx="7350477" cy="18468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3B5AC19-BE93-044D-A719-4C2E5A8ADD0D}"/>
              </a:ext>
            </a:extLst>
          </p:cNvPr>
          <p:cNvSpPr txBox="1"/>
          <p:nvPr/>
        </p:nvSpPr>
        <p:spPr>
          <a:xfrm rot="16200000">
            <a:off x="614545" y="7466048"/>
            <a:ext cx="7168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pendulum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16CA58-CB8C-824A-ADA7-B7696F86EE66}"/>
              </a:ext>
            </a:extLst>
          </p:cNvPr>
          <p:cNvSpPr txBox="1"/>
          <p:nvPr/>
        </p:nvSpPr>
        <p:spPr>
          <a:xfrm rot="16200000">
            <a:off x="524343" y="5286844"/>
            <a:ext cx="8386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gravitational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92B32B-5770-574C-8A57-92730410125D}"/>
              </a:ext>
            </a:extLst>
          </p:cNvPr>
          <p:cNvSpPr txBox="1"/>
          <p:nvPr/>
        </p:nvSpPr>
        <p:spPr>
          <a:xfrm rot="16200000">
            <a:off x="500299" y="3238552"/>
            <a:ext cx="8867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 body spring</a:t>
            </a:r>
          </a:p>
        </p:txBody>
      </p:sp>
    </p:spTree>
    <p:extLst>
      <p:ext uri="{BB962C8B-B14F-4D97-AF65-F5344CB8AC3E}">
        <p14:creationId xmlns:p14="http://schemas.microsoft.com/office/powerpoint/2010/main" val="1834253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4478000" cy="1560967"/>
            <a:chOff x="0" y="38100"/>
            <a:chExt cx="6854529" cy="28831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468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Next Steps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4"/>
              <a:ext cx="6854529" cy="577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304EB4D3-B722-2647-8B59-E8F482D7C912}"/>
              </a:ext>
            </a:extLst>
          </p:cNvPr>
          <p:cNvSpPr txBox="1"/>
          <p:nvPr/>
        </p:nvSpPr>
        <p:spPr>
          <a:xfrm>
            <a:off x="1066800" y="2276890"/>
            <a:ext cx="13182600" cy="5862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34" dirty="0" err="1">
                <a:solidFill>
                  <a:srgbClr val="1546BA"/>
                </a:solidFill>
                <a:latin typeface="Libre Franklin Light"/>
              </a:rPr>
              <a:t>NeurIPS</a:t>
            </a: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 2020 review scores: 5, 5, 6 and 7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Most feedback centered on ablations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Need to carry out an extensive ablation study:</a:t>
            </a:r>
          </a:p>
          <a:p>
            <a:pPr marL="742950" lvl="1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 err="1">
                <a:solidFill>
                  <a:srgbClr val="1546BA"/>
                </a:solidFill>
                <a:latin typeface="Libre Franklin Light"/>
              </a:rPr>
              <a:t>Symplectic</a:t>
            </a: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 vs. non-</a:t>
            </a:r>
            <a:r>
              <a:rPr lang="en-US" sz="2000" spc="34" dirty="0" err="1">
                <a:solidFill>
                  <a:srgbClr val="1546BA"/>
                </a:solidFill>
                <a:latin typeface="Libre Franklin Light"/>
              </a:rPr>
              <a:t>symplectic</a:t>
            </a: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 integrators</a:t>
            </a:r>
          </a:p>
          <a:p>
            <a:pPr marL="742950" lvl="1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Graph vs non-graph methods</a:t>
            </a:r>
          </a:p>
          <a:p>
            <a:pPr lvl="1">
              <a:lnSpc>
                <a:spcPts val="2720"/>
              </a:lnSpc>
              <a:spcBef>
                <a:spcPct val="0"/>
              </a:spcBef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-   Integrator embedded vs. non-integrator embedded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Ideally we would love to extend this method to control systems </a:t>
            </a:r>
            <a:r>
              <a:rPr lang="en-US" sz="2000" spc="34" dirty="0" err="1">
                <a:solidFill>
                  <a:srgbClr val="1546BA"/>
                </a:solidFill>
                <a:latin typeface="Libre Franklin Light"/>
              </a:rPr>
              <a:t>i.e</a:t>
            </a: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 where Euler-Lagrange is defined as: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In addition, learning from visual data has been presented by Zhong et. al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Application to real world material science/ astronomy problem.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B48EE9F-DD56-0643-85CA-AD2F43925B51}"/>
                  </a:ext>
                </a:extLst>
              </p:cNvPr>
              <p:cNvSpPr txBox="1"/>
              <p:nvPr/>
            </p:nvSpPr>
            <p:spPr>
              <a:xfrm>
                <a:off x="7543800" y="5905500"/>
                <a:ext cx="2309414" cy="5725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𝑑𝐿</m:t>
                              </m:r>
                            </m:num>
                            <m:den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acc>
                                <m:accPr>
                                  <m:chr m:val="̇"/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</m:acc>
                            </m:den>
                          </m:f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𝑑𝐿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𝑑𝑞</m:t>
                          </m:r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b>
                          <m:r>
                            <a:rPr lang="en-GB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𝒏𝒄𝒐𝒏𝒔</m:t>
                          </m:r>
                        </m:sub>
                      </m:sSub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B48EE9F-DD56-0643-85CA-AD2F43925B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3800" y="5905500"/>
                <a:ext cx="2309414" cy="572593"/>
              </a:xfrm>
              <a:prstGeom prst="rect">
                <a:avLst/>
              </a:prstGeom>
              <a:blipFill>
                <a:blip r:embed="rId2"/>
                <a:stretch>
                  <a:fillRect l="-2186" t="-2174"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3858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4478000" cy="1560967"/>
            <a:chOff x="0" y="38100"/>
            <a:chExt cx="6854529" cy="28831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468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Chaos Systems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4"/>
              <a:ext cx="6854529" cy="577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304EB4D3-B722-2647-8B59-E8F482D7C912}"/>
              </a:ext>
            </a:extLst>
          </p:cNvPr>
          <p:cNvSpPr txBox="1"/>
          <p:nvPr/>
        </p:nvSpPr>
        <p:spPr>
          <a:xfrm>
            <a:off x="1066800" y="2276890"/>
            <a:ext cx="11125200" cy="3429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1546BA"/>
                </a:solidFill>
                <a:latin typeface="Libre Franklin Light"/>
              </a:rPr>
              <a:t>Systems that exhibit wildly different trajectories when a small perturbation to the initial conditions is made are called chaotic.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1700" spc="34" dirty="0">
              <a:solidFill>
                <a:srgbClr val="1546BA"/>
              </a:solidFill>
              <a:latin typeface="Libre Franklin Light"/>
            </a:endParaRPr>
          </a:p>
          <a:p>
            <a:pPr lvl="0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1546BA"/>
                </a:solidFill>
                <a:latin typeface="Libre Franklin Light"/>
              </a:rPr>
              <a:t>Phys Rev. E paper [6] shows it is possible to use HNNs to learn chaotic motion of </a:t>
            </a:r>
            <a:r>
              <a:rPr lang="en-US" sz="1700" spc="34" dirty="0" err="1">
                <a:solidFill>
                  <a:srgbClr val="1546BA"/>
                </a:solidFill>
                <a:latin typeface="Libre Franklin Light"/>
              </a:rPr>
              <a:t>Heinon-Heiles</a:t>
            </a:r>
            <a:endParaRPr lang="en-US" sz="1700" spc="34" dirty="0">
              <a:solidFill>
                <a:srgbClr val="1546BA"/>
              </a:solidFill>
              <a:latin typeface="Libre Franklin Light"/>
            </a:endParaRPr>
          </a:p>
          <a:p>
            <a:pPr lvl="0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1546BA"/>
                </a:solidFill>
                <a:latin typeface="Libre Franklin Light"/>
              </a:rPr>
              <a:t>However:</a:t>
            </a:r>
            <a:br>
              <a:rPr lang="en-US" sz="1700" spc="34" dirty="0">
                <a:solidFill>
                  <a:srgbClr val="1546BA"/>
                </a:solidFill>
                <a:latin typeface="Libre Franklin Light"/>
              </a:rPr>
            </a:br>
            <a:r>
              <a:rPr lang="en-US" sz="1700" spc="34" dirty="0">
                <a:solidFill>
                  <a:srgbClr val="1546BA"/>
                </a:solidFill>
                <a:latin typeface="Libre Franklin Light"/>
              </a:rPr>
              <a:t>- results show that they cannot learn precise trajectories.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1546BA"/>
                </a:solidFill>
                <a:latin typeface="Libre Franklin Light"/>
              </a:rPr>
              <a:t>- scaling this to the double pendulum results in much poorer performance as can be seen below.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1700" spc="34" dirty="0">
              <a:solidFill>
                <a:srgbClr val="1546BA"/>
              </a:solidFill>
              <a:latin typeface="Libre Franklin Light"/>
            </a:endParaRPr>
          </a:p>
          <a:p>
            <a:pPr lvl="0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1546BA"/>
                </a:solidFill>
                <a:latin typeface="Libre Franklin Light"/>
              </a:rPr>
              <a:t>We are interested in developing a system that can, with minimal training data, learn to preserve energy tightly to make learning of chaotic systems easier.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EEF1FD-BBC8-644B-A93D-3FEC5EB3DC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11"/>
          <a:stretch/>
        </p:blipFill>
        <p:spPr>
          <a:xfrm>
            <a:off x="1165532" y="6114781"/>
            <a:ext cx="4712168" cy="32860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E2AFDB-17C3-0240-B97B-DA01DF019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6462" y="5829300"/>
            <a:ext cx="4829349" cy="36240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F0C6BC-04CF-D243-ABA0-D31F6E4D53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0" y="5954373"/>
            <a:ext cx="4876800" cy="34293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01DD03-3F03-C644-8FDA-631ED736BBF2}"/>
              </a:ext>
            </a:extLst>
          </p:cNvPr>
          <p:cNvSpPr txBox="1"/>
          <p:nvPr/>
        </p:nvSpPr>
        <p:spPr>
          <a:xfrm>
            <a:off x="6331118" y="9570423"/>
            <a:ext cx="584743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spc="34" dirty="0">
                <a:solidFill>
                  <a:srgbClr val="1546BA"/>
                </a:solidFill>
                <a:latin typeface="Libre Franklin Light"/>
              </a:rPr>
              <a:t>Increasing initial angles of both pendulums going right</a:t>
            </a:r>
          </a:p>
        </p:txBody>
      </p:sp>
    </p:spTree>
    <p:extLst>
      <p:ext uri="{BB962C8B-B14F-4D97-AF65-F5344CB8AC3E}">
        <p14:creationId xmlns:p14="http://schemas.microsoft.com/office/powerpoint/2010/main" val="4123206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4478000" cy="1560967"/>
            <a:chOff x="0" y="38100"/>
            <a:chExt cx="6854529" cy="28831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468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Chaos Systems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4"/>
              <a:ext cx="6854529" cy="577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13">
                <a:extLst>
                  <a:ext uri="{FF2B5EF4-FFF2-40B4-BE49-F238E27FC236}">
                    <a16:creationId xmlns:a16="http://schemas.microsoft.com/office/drawing/2014/main" id="{304EB4D3-B722-2647-8B59-E8F482D7C912}"/>
                  </a:ext>
                </a:extLst>
              </p:cNvPr>
              <p:cNvSpPr txBox="1"/>
              <p:nvPr/>
            </p:nvSpPr>
            <p:spPr>
              <a:xfrm>
                <a:off x="1066800" y="2276890"/>
                <a:ext cx="11125200" cy="551586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Experiments include: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Curriculum learning: train the system on small, easy, angles first and over time introduce more complex angle initializations</a:t>
                </a: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Restrict the domain of interest to a specific energy range</a:t>
                </a: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Include a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000" b="0" i="1" spc="34" smtClean="0">
                            <a:solidFill>
                              <a:srgbClr val="1546BA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000" b="0" i="1" spc="34" smtClean="0">
                            <a:solidFill>
                              <a:srgbClr val="1546BA"/>
                            </a:solidFill>
                            <a:latin typeface="Cambria Math" panose="02040503050406030204" pitchFamily="18" charset="0"/>
                          </a:rPr>
                          <m:t>𝑑𝐻</m:t>
                        </m:r>
                      </m:num>
                      <m:den>
                        <m:r>
                          <a:rPr lang="en-GB" sz="2000" b="0" i="1" spc="34" smtClean="0">
                            <a:solidFill>
                              <a:srgbClr val="1546BA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 penalty to enforce energy to be constant (preliminary results look promising)</a:t>
                </a: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Coordinate-aware system e.g. we know the Lie group of angular data is S1, to enforce this we can use cos(q),sin(q) as input to the network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Grand Vision:</a:t>
                </a:r>
              </a:p>
              <a:p>
                <a:pPr marL="342900" lvl="0" indent="-34290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If a combination of these experiments results in strong model performance then we would like to scale to visual data.</a:t>
                </a:r>
              </a:p>
              <a:p>
                <a:pPr marL="342900" lvl="0" indent="-34290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We would use a </a:t>
                </a:r>
                <a:r>
                  <a:rPr lang="en-US" sz="2000" spc="34" dirty="0" err="1">
                    <a:solidFill>
                      <a:srgbClr val="1546BA"/>
                    </a:solidFill>
                    <a:latin typeface="Libre Franklin Light"/>
                  </a:rPr>
                  <a:t>disentagled</a:t>
                </a: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 VAE to learn the latent space</a:t>
                </a:r>
              </a:p>
              <a:p>
                <a:pPr marL="342900" lvl="0" indent="-34290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Apply a Hamiltonian Network to the latent space</a:t>
                </a:r>
              </a:p>
              <a:p>
                <a:pPr marL="342900" lvl="0" indent="-34290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Predict the next frame</a:t>
                </a: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</p:txBody>
          </p:sp>
        </mc:Choice>
        <mc:Fallback xmlns="">
          <p:sp>
            <p:nvSpPr>
              <p:cNvPr id="6" name="TextBox 13">
                <a:extLst>
                  <a:ext uri="{FF2B5EF4-FFF2-40B4-BE49-F238E27FC236}">
                    <a16:creationId xmlns:a16="http://schemas.microsoft.com/office/drawing/2014/main" id="{304EB4D3-B722-2647-8B59-E8F482D7C9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6800" y="2276890"/>
                <a:ext cx="11125200" cy="5515869"/>
              </a:xfrm>
              <a:prstGeom prst="rect">
                <a:avLst/>
              </a:prstGeom>
              <a:blipFill>
                <a:blip r:embed="rId3"/>
                <a:stretch>
                  <a:fillRect l="-1370" t="-917" r="-10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1A01DD03-3F03-C644-8FDA-631ED736BBF2}"/>
              </a:ext>
            </a:extLst>
          </p:cNvPr>
          <p:cNvSpPr txBox="1"/>
          <p:nvPr/>
        </p:nvSpPr>
        <p:spPr>
          <a:xfrm>
            <a:off x="6927417" y="9570423"/>
            <a:ext cx="5264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Increasing initial angles of both pendulums going right</a:t>
            </a:r>
          </a:p>
        </p:txBody>
      </p:sp>
    </p:spTree>
    <p:extLst>
      <p:ext uri="{BB962C8B-B14F-4D97-AF65-F5344CB8AC3E}">
        <p14:creationId xmlns:p14="http://schemas.microsoft.com/office/powerpoint/2010/main" val="21563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4478000" cy="1560967"/>
            <a:chOff x="0" y="38100"/>
            <a:chExt cx="6854529" cy="28831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468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Distributions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4"/>
              <a:ext cx="6854529" cy="577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13">
                <a:extLst>
                  <a:ext uri="{FF2B5EF4-FFF2-40B4-BE49-F238E27FC236}">
                    <a16:creationId xmlns:a16="http://schemas.microsoft.com/office/drawing/2014/main" id="{304EB4D3-B722-2647-8B59-E8F482D7C912}"/>
                  </a:ext>
                </a:extLst>
              </p:cNvPr>
              <p:cNvSpPr txBox="1"/>
              <p:nvPr/>
            </p:nvSpPr>
            <p:spPr>
              <a:xfrm>
                <a:off x="1066800" y="2276890"/>
                <a:ext cx="14020800" cy="516962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Noise modeling and learning have not been studied extensively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We plan a deep-dive to inspect:</a:t>
                </a: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How signal-to-noise ratios impact accuracy of the learned Hamiltonian/</a:t>
                </a:r>
                <a:r>
                  <a:rPr lang="en-US" sz="2000" spc="34" dirty="0" err="1">
                    <a:solidFill>
                      <a:srgbClr val="1546BA"/>
                    </a:solidFill>
                    <a:latin typeface="Libre Franklin Light"/>
                  </a:rPr>
                  <a:t>Lagrangian</a:t>
                </a: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 in energy preserving networks</a:t>
                </a: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How the distributional spread of </a:t>
                </a:r>
                <a:r>
                  <a:rPr lang="en-US" sz="2000" spc="34" dirty="0" err="1">
                    <a:solidFill>
                      <a:srgbClr val="1546BA"/>
                    </a:solidFill>
                    <a:latin typeface="Libre Franklin Light"/>
                  </a:rPr>
                  <a:t>Lagrangians</a:t>
                </a: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 might be more data-efficient than Hamiltonians for single-shot learning i.e. a network that learns </a:t>
                </a:r>
                <a:r>
                  <a:rPr lang="en-US" sz="2000" spc="34" dirty="0" err="1">
                    <a:solidFill>
                      <a:srgbClr val="1546BA"/>
                    </a:solidFill>
                    <a:latin typeface="Libre Franklin Light"/>
                  </a:rPr>
                  <a:t>Lagrangians</a:t>
                </a: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 is likely to have a wider distribution than Hamiltonians especially if only a few energies are sampled.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2000" b="0" i="1" spc="34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b="0" i="1" spc="34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GB" sz="2000" b="0" i="1" spc="34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sz="20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en-GB" sz="2000" b="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GB" sz="2000" b="0" spc="34" dirty="0">
                    <a:solidFill>
                      <a:srgbClr val="1546BA"/>
                    </a:solidFill>
                  </a:rPr>
                  <a:t>						              </a:t>
                </a:r>
                <a14:m>
                  <m:oMath xmlns:m="http://schemas.openxmlformats.org/officeDocument/2006/math">
                    <m:r>
                      <a:rPr lang="en-GB" sz="2000" b="0" i="1" spc="34" smtClean="0">
                        <a:solidFill>
                          <a:srgbClr val="1546BA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GB" sz="2000" b="0" i="1" spc="34" smtClean="0">
                        <a:solidFill>
                          <a:srgbClr val="1546BA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sz="2000" b="0" i="1" spc="34" smtClean="0">
                            <a:solidFill>
                              <a:srgbClr val="1546BA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pc="34" smtClean="0">
                            <a:solidFill>
                              <a:srgbClr val="1546BA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sz="2000" b="0" i="1" spc="34" smtClean="0">
                            <a:solidFill>
                              <a:srgbClr val="1546BA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GB" sz="2000" b="0" i="1" spc="34" smtClean="0">
                        <a:solidFill>
                          <a:srgbClr val="1546BA"/>
                        </a:solidFill>
                        <a:latin typeface="Cambria Math" panose="02040503050406030204" pitchFamily="18" charset="0"/>
                      </a:rPr>
                      <m:t>−2</m:t>
                    </m:r>
                    <m:r>
                      <a:rPr lang="en-GB" sz="2000" b="0" i="1" spc="34" smtClean="0">
                        <a:solidFill>
                          <a:srgbClr val="1546BA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 </a:t>
                </a: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Distribution of L follows the distribution of T or V which are typically not constant.</a:t>
                </a: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How to make models more robust to noise via Bayesian Physics Informed Networks</a:t>
                </a:r>
              </a:p>
              <a:p>
                <a:pPr marL="285750" lvl="0" indent="-28575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</p:txBody>
          </p:sp>
        </mc:Choice>
        <mc:Fallback xmlns="">
          <p:sp>
            <p:nvSpPr>
              <p:cNvPr id="6" name="TextBox 13">
                <a:extLst>
                  <a:ext uri="{FF2B5EF4-FFF2-40B4-BE49-F238E27FC236}">
                    <a16:creationId xmlns:a16="http://schemas.microsoft.com/office/drawing/2014/main" id="{304EB4D3-B722-2647-8B59-E8F482D7C9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6800" y="2276890"/>
                <a:ext cx="14020800" cy="5169620"/>
              </a:xfrm>
              <a:prstGeom prst="rect">
                <a:avLst/>
              </a:prstGeom>
              <a:blipFill>
                <a:blip r:embed="rId2"/>
                <a:stretch>
                  <a:fillRect l="-1087" t="-980" r="-9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656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4478000" cy="1560967"/>
            <a:chOff x="0" y="38100"/>
            <a:chExt cx="6854529" cy="28831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468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Other Areas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4"/>
              <a:ext cx="6854529" cy="577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304EB4D3-B722-2647-8B59-E8F482D7C912}"/>
              </a:ext>
            </a:extLst>
          </p:cNvPr>
          <p:cNvSpPr txBox="1"/>
          <p:nvPr/>
        </p:nvSpPr>
        <p:spPr>
          <a:xfrm>
            <a:off x="1066800" y="2276890"/>
            <a:ext cx="12268200" cy="378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Evaluate the effectiveness of graph neural networks at capturing Forces between particles e.g. are the network edge weights of a GNN interpretable?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We have established a collaboration with the materials science department (David Howey) to use physics based networks to learn the governing equations of fluid flow in batteries.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We are keen to also investigate how inductive biases could improve model based RL.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We would also like to push the boundaries:</a:t>
            </a:r>
          </a:p>
          <a:p>
            <a:pPr marL="742950" lvl="1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Is it possible to learn chaotic trajectories from visual data?</a:t>
            </a:r>
          </a:p>
          <a:p>
            <a:pPr marL="742950" lvl="1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How might physics informed networks help learn wavefunctions in QM?</a:t>
            </a:r>
          </a:p>
          <a:p>
            <a:pPr marL="742950" lvl="1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</p:txBody>
      </p:sp>
    </p:spTree>
    <p:extLst>
      <p:ext uri="{BB962C8B-B14F-4D97-AF65-F5344CB8AC3E}">
        <p14:creationId xmlns:p14="http://schemas.microsoft.com/office/powerpoint/2010/main" val="137352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2133600" y="1028700"/>
            <a:ext cx="6502913" cy="8236224"/>
            <a:chOff x="-304800" y="109219"/>
            <a:chExt cx="8670550" cy="10981632"/>
          </a:xfrm>
        </p:grpSpPr>
        <p:sp>
          <p:nvSpPr>
            <p:cNvPr id="13" name="TextBox 13"/>
            <p:cNvSpPr txBox="1"/>
            <p:nvPr/>
          </p:nvSpPr>
          <p:spPr>
            <a:xfrm>
              <a:off x="-101600" y="109219"/>
              <a:ext cx="8365750" cy="1025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999"/>
                </a:lnSpc>
              </a:pPr>
              <a:r>
                <a:rPr lang="en-US" sz="6000" spc="96" dirty="0">
                  <a:solidFill>
                    <a:srgbClr val="011C5D"/>
                  </a:solidFill>
                  <a:latin typeface="Montserrat Classic Bold"/>
                </a:rPr>
                <a:t>Overview</a:t>
              </a:r>
              <a:endParaRPr lang="en-US" sz="6000" spc="96" dirty="0">
                <a:solidFill>
                  <a:srgbClr val="1546BA"/>
                </a:solidFill>
                <a:latin typeface="Montserrat Classic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-304800" y="1633218"/>
              <a:ext cx="741639" cy="872238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Bold"/>
                </a:rPr>
                <a:t>01</a:t>
              </a:r>
            </a:p>
            <a:p>
              <a:pPr algn="r"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Bold"/>
                </a:rPr>
                <a:t>02</a:t>
              </a:r>
            </a:p>
            <a:p>
              <a:pPr algn="r"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Bold"/>
                </a:rPr>
                <a:t>03</a:t>
              </a:r>
            </a:p>
            <a:p>
              <a:pPr algn="r">
                <a:lnSpc>
                  <a:spcPts val="4250"/>
                </a:lnSpc>
              </a:pPr>
              <a:endParaRPr lang="en-US" sz="2000" dirty="0">
                <a:solidFill>
                  <a:srgbClr val="1546BA"/>
                </a:solidFill>
                <a:latin typeface="Libre Franklin Bold"/>
              </a:endParaRPr>
            </a:p>
            <a:p>
              <a:pPr algn="r">
                <a:lnSpc>
                  <a:spcPts val="4250"/>
                </a:lnSpc>
              </a:pPr>
              <a:endParaRPr lang="en-US" sz="2000" dirty="0">
                <a:solidFill>
                  <a:srgbClr val="1546BA"/>
                </a:solidFill>
                <a:latin typeface="Libre Franklin Bold"/>
              </a:endParaRPr>
            </a:p>
            <a:p>
              <a:pPr algn="r">
                <a:lnSpc>
                  <a:spcPts val="4250"/>
                </a:lnSpc>
              </a:pPr>
              <a:endParaRPr lang="en-US" sz="2000" dirty="0">
                <a:solidFill>
                  <a:srgbClr val="1546BA"/>
                </a:solidFill>
                <a:latin typeface="Libre Franklin Bold"/>
              </a:endParaRPr>
            </a:p>
            <a:p>
              <a:pPr algn="r"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Bold"/>
                </a:rPr>
                <a:t>04</a:t>
              </a:r>
            </a:p>
            <a:p>
              <a:pPr algn="r"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Bold"/>
                </a:rPr>
                <a:t>05</a:t>
              </a:r>
            </a:p>
            <a:p>
              <a:pPr algn="r"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Bold"/>
                </a:rPr>
                <a:t>06</a:t>
              </a:r>
            </a:p>
            <a:p>
              <a:pPr algn="r"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Bold"/>
                </a:rPr>
                <a:t>07</a:t>
              </a:r>
            </a:p>
            <a:p>
              <a:pPr algn="r"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Bold"/>
                </a:rPr>
                <a:t>08</a:t>
              </a:r>
            </a:p>
            <a:p>
              <a:pPr algn="r"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Bold"/>
                </a:rPr>
                <a:t>09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844847" y="1633219"/>
              <a:ext cx="7520903" cy="94576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Introduction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Background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Inductive Biases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- Graph Networks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- Neural ODE Networks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- Energy-preserving Networks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Challenges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Variational Integrator Graph Networks (VIGNs)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Chaos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Uncertainty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Other Projects</a:t>
              </a:r>
            </a:p>
            <a:p>
              <a:pPr>
                <a:lnSpc>
                  <a:spcPts val="4250"/>
                </a:lnSpc>
              </a:pPr>
              <a:r>
                <a:rPr lang="en-US" sz="2000" dirty="0">
                  <a:solidFill>
                    <a:srgbClr val="1546BA"/>
                  </a:solidFill>
                  <a:latin typeface="Libre Franklin Light"/>
                </a:rPr>
                <a:t>Timeline</a:t>
              </a:r>
            </a:p>
            <a:p>
              <a:pPr>
                <a:lnSpc>
                  <a:spcPts val="4250"/>
                </a:lnSpc>
              </a:pPr>
              <a:endParaRPr lang="en-US" sz="2000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35203"/>
            <a:ext cx="658470" cy="183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 dirty="0">
                <a:solidFill>
                  <a:srgbClr val="1546BA"/>
                </a:solidFill>
                <a:latin typeface="Libre Franklin Bold"/>
              </a:rPr>
              <a:t>02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4478000" cy="1560967"/>
            <a:chOff x="0" y="38100"/>
            <a:chExt cx="6854529" cy="28831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468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Timeline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4"/>
              <a:ext cx="6854529" cy="577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1E3F6E-CD69-3145-BEB3-8CD9730B8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19345"/>
            <a:ext cx="18288000" cy="404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734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066800" y="1028701"/>
            <a:ext cx="14478000" cy="1560967"/>
            <a:chOff x="0" y="38100"/>
            <a:chExt cx="6854529" cy="28831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4685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References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343564"/>
              <a:ext cx="6854529" cy="5777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BF87882D-E6E0-F749-AE03-E661A8E233A3}"/>
              </a:ext>
            </a:extLst>
          </p:cNvPr>
          <p:cNvSpPr txBox="1"/>
          <p:nvPr/>
        </p:nvSpPr>
        <p:spPr>
          <a:xfrm>
            <a:off x="1066800" y="2276890"/>
            <a:ext cx="12268200" cy="4048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100" spc="34" dirty="0">
                <a:solidFill>
                  <a:srgbClr val="1546BA"/>
                </a:solidFill>
                <a:latin typeface="Libre Franklin Light"/>
              </a:rPr>
              <a:t>[1] 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S.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Greydanus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M.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Dzamba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and J.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Yosinski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. Hamiltonian Neural Networks. In H. Wallach, H. Larochelle, A.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Beygelzimer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F. d.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Alche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-Buc, E. Fox, and R. Garnett, editors, Advances in Neural Information Processing Systems 32, pages 15379{15389. Curran Associates, Inc., 2019.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1100" spc="34" dirty="0">
              <a:solidFill>
                <a:srgbClr val="1546BA"/>
              </a:solidFill>
              <a:latin typeface="Libre Franklin Light"/>
            </a:endParaRPr>
          </a:p>
          <a:p>
            <a:r>
              <a:rPr lang="en-US" sz="1100" spc="34" dirty="0">
                <a:solidFill>
                  <a:srgbClr val="1546BA"/>
                </a:solidFill>
                <a:latin typeface="Libre Franklin Light"/>
              </a:rPr>
              <a:t>[2] 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P. W. Battaglia, J. B. Hamrick, V.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Bapst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A. Sanchez-Gonzalez, V.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Zambaldi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M. Malinowski, A.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Tacchetti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D.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Raposo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A. Santoro, R. Faulkner, C.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Gulcehre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F. Song, A. Ballard, J. Gilmer, G. Dahl, A. Vaswani, K. Allen, C. Nash, V. Langston, C. Dyer, N.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Heess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D.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Wierstra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P. Kohli, M.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Botvinick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O.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Vinyals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Y. Li, and R.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Pascanu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. Relational inductive biases, deep learning, and graph networks. arXiv:1806.01261 [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cs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stat], Oct. 2018.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arXiv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: 1806.01261.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1100" spc="34" dirty="0">
              <a:solidFill>
                <a:srgbClr val="1546BA"/>
              </a:solidFill>
              <a:latin typeface="Libre Franklin Light"/>
            </a:endParaRPr>
          </a:p>
          <a:p>
            <a:r>
              <a:rPr lang="en-US" sz="1100" spc="34" dirty="0">
                <a:solidFill>
                  <a:srgbClr val="1546BA"/>
                </a:solidFill>
                <a:latin typeface="Libre Franklin Light"/>
              </a:rPr>
              <a:t>[3] 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R. T. Q. Chen, Y.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Rubanova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J. Bettencourt, and D. K.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Duvenaud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. Neural Ordinary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Dierential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 Equations. In S.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Bengio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H. Wallach, H. Larochelle, K.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Grauman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N.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Cesa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-Bianchi, and R. Garnett, editors, Advances in Neural Information Processing Systems 31, pages 6571{6583. Curran Associates, Inc., 2018.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1100" spc="34" dirty="0">
              <a:solidFill>
                <a:srgbClr val="1546BA"/>
              </a:solidFill>
              <a:latin typeface="Libre Franklin Light"/>
            </a:endParaRPr>
          </a:p>
          <a:p>
            <a:r>
              <a:rPr lang="en-US" sz="1100" spc="34" dirty="0">
                <a:solidFill>
                  <a:srgbClr val="1546BA"/>
                </a:solidFill>
                <a:latin typeface="Libre Franklin Light"/>
              </a:rPr>
              <a:t>[4] 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A. Sanchez-Gonzalez, V.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Bapst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K. Cranmer, and P. Battaglia. Hamiltonian Graph Networks with ODE Integrators. arXiv:1909.12790 [physics], Sept. 2019.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arXiv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: 1909.12790.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1100" spc="34" dirty="0">
              <a:solidFill>
                <a:srgbClr val="1546BA"/>
              </a:solidFill>
              <a:latin typeface="Libre Franklin Light"/>
            </a:endParaRPr>
          </a:p>
          <a:p>
            <a:r>
              <a:rPr lang="en-US" sz="1100" spc="34" dirty="0">
                <a:solidFill>
                  <a:srgbClr val="1546BA"/>
                </a:solidFill>
                <a:latin typeface="Libre Franklin Light"/>
              </a:rPr>
              <a:t>[5] 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S.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Saemundsson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A.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Terenin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K. Hofmann, and M. P.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Deisenroth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. Variational Integrator Networks for Physically Meaningful Embeddings. arXiv:1910.09349 [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cs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, stat], Oct. 2019.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arXiv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: 1910.09349.</a:t>
            </a:r>
          </a:p>
          <a:p>
            <a:endParaRPr lang="en-GB" sz="1100" spc="34" dirty="0">
              <a:solidFill>
                <a:srgbClr val="1546BA"/>
              </a:solidFill>
              <a:latin typeface="Libre Franklin Light"/>
            </a:endParaRPr>
          </a:p>
          <a:p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[6] A. Choudhary, J. F. Lindner, E. G. Holliday, S. T. Miller, S. Sinha, and W. L. Ditto. Physics enhanced neural networks predict order and chaos. arXiv:1912.01958 [physics], Nov. 2019. </a:t>
            </a:r>
            <a:r>
              <a:rPr lang="en-GB" sz="1100" spc="34" dirty="0" err="1">
                <a:solidFill>
                  <a:srgbClr val="1546BA"/>
                </a:solidFill>
                <a:latin typeface="Libre Franklin Light"/>
              </a:rPr>
              <a:t>arXiv</a:t>
            </a:r>
            <a:r>
              <a:rPr lang="en-GB" sz="1100" spc="34" dirty="0">
                <a:solidFill>
                  <a:srgbClr val="1546BA"/>
                </a:solidFill>
                <a:latin typeface="Libre Franklin Light"/>
              </a:rPr>
              <a:t>: 1912.01958.</a:t>
            </a:r>
          </a:p>
          <a:p>
            <a:endParaRPr lang="en-GB" sz="1100" spc="34" dirty="0">
              <a:solidFill>
                <a:srgbClr val="1546BA"/>
              </a:solidFill>
              <a:latin typeface="Libre Franklin Light"/>
            </a:endParaRP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1100" spc="34" dirty="0">
              <a:solidFill>
                <a:srgbClr val="1546BA"/>
              </a:solidFill>
              <a:latin typeface="Libre Franklin Light"/>
            </a:endParaRPr>
          </a:p>
        </p:txBody>
      </p:sp>
    </p:spTree>
    <p:extLst>
      <p:ext uri="{BB962C8B-B14F-4D97-AF65-F5344CB8AC3E}">
        <p14:creationId xmlns:p14="http://schemas.microsoft.com/office/powerpoint/2010/main" val="24868190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3478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981199" y="890562"/>
            <a:ext cx="7479525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660"/>
              </a:lnSpc>
            </a:pPr>
            <a:r>
              <a:rPr lang="en-US" sz="6000" spc="96" dirty="0">
                <a:solidFill>
                  <a:srgbClr val="011C5D"/>
                </a:solidFill>
                <a:latin typeface="Montserrat Classic Bold"/>
              </a:rPr>
              <a:t>Introduction: </a:t>
            </a:r>
            <a:r>
              <a:rPr lang="en-US" sz="6000" spc="96" dirty="0">
                <a:solidFill>
                  <a:srgbClr val="1546BA"/>
                </a:solidFill>
                <a:latin typeface="Montserrat Classic Bold"/>
              </a:rPr>
              <a:t>dynamic systems 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81200" y="3238500"/>
            <a:ext cx="12140130" cy="5169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720"/>
              </a:lnSpc>
              <a:spcBef>
                <a:spcPct val="0"/>
              </a:spcBef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Dynamic systems are all around us: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Economics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Finance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Physics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Genetics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lvl="0">
              <a:lnSpc>
                <a:spcPts val="2720"/>
              </a:lnSpc>
              <a:spcBef>
                <a:spcPct val="0"/>
              </a:spcBef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Modeling them presents an interesting and practical challenge to the scientific community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Applied math approach</a:t>
            </a:r>
          </a:p>
          <a:p>
            <a:pPr marL="285750" lvl="0" indent="-285750">
              <a:lnSpc>
                <a:spcPts val="2720"/>
              </a:lnSpc>
              <a:spcBef>
                <a:spcPct val="0"/>
              </a:spcBef>
              <a:buFontTx/>
              <a:buChar char="-"/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Data-driven approach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lvl="0">
              <a:lnSpc>
                <a:spcPts val="2720"/>
              </a:lnSpc>
              <a:spcBef>
                <a:spcPct val="0"/>
              </a:spcBef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In this presentation we focus our attention on </a:t>
            </a:r>
            <a:r>
              <a:rPr lang="en-US" sz="2000" spc="34" dirty="0">
                <a:solidFill>
                  <a:srgbClr val="002060"/>
                </a:solidFill>
                <a:latin typeface="Libre Franklin Light"/>
              </a:rPr>
              <a:t>physics</a:t>
            </a: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 and bridging the applied math approach with the data-driven approach via </a:t>
            </a:r>
            <a:r>
              <a:rPr lang="en-US" sz="2000" spc="34" dirty="0">
                <a:solidFill>
                  <a:srgbClr val="002060"/>
                </a:solidFill>
                <a:latin typeface="Libre Franklin Light"/>
              </a:rPr>
              <a:t>inductive biases</a:t>
            </a: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.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  <a:p>
            <a:pPr lvl="0">
              <a:lnSpc>
                <a:spcPts val="2720"/>
              </a:lnSpc>
              <a:spcBef>
                <a:spcPct val="0"/>
              </a:spcBef>
            </a:pP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Concretely, we want to find some F (for ordinary differential equations) </a:t>
            </a:r>
            <a:r>
              <a:rPr lang="en-US" sz="2000" spc="34" dirty="0" err="1">
                <a:solidFill>
                  <a:srgbClr val="1546BA"/>
                </a:solidFill>
                <a:latin typeface="Libre Franklin Light"/>
              </a:rPr>
              <a:t>s.t.</a:t>
            </a:r>
            <a:r>
              <a:rPr lang="en-US" sz="2000" spc="34" dirty="0">
                <a:solidFill>
                  <a:srgbClr val="1546BA"/>
                </a:solidFill>
                <a:latin typeface="Libre Franklin Light"/>
              </a:rPr>
              <a:t>:</a:t>
            </a:r>
          </a:p>
          <a:p>
            <a:pPr lvl="0">
              <a:lnSpc>
                <a:spcPts val="2720"/>
              </a:lnSpc>
              <a:spcBef>
                <a:spcPct val="0"/>
              </a:spcBef>
            </a:pPr>
            <a:endParaRPr lang="en-US" sz="2000" spc="34" dirty="0">
              <a:solidFill>
                <a:srgbClr val="1546BA"/>
              </a:solidFill>
              <a:latin typeface="Libre Franklin Light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A931964-CF5A-BD46-8AE4-BF39C73AC616}"/>
                  </a:ext>
                </a:extLst>
              </p:cNvPr>
              <p:cNvSpPr/>
              <p:nvPr/>
            </p:nvSpPr>
            <p:spPr>
              <a:xfrm>
                <a:off x="6934859" y="8408120"/>
                <a:ext cx="3408048" cy="6849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spc="34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GB" sz="2000" spc="34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2000" spc="34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GB" sz="2000" spc="34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sz="2000" spc="34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GB" sz="2000" spc="34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GB" sz="2000" b="0" i="0" spc="34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GB" sz="2000" b="0" i="0" spc="34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′,</m:t>
                      </m:r>
                      <m:sSup>
                        <m:sSupPr>
                          <m:ctrlPr>
                            <a:rPr lang="en-GB" sz="2000" b="0" i="1" spc="34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2000" b="0" i="0" spc="34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p>
                          <m:r>
                            <a:rPr lang="en-GB" sz="2000" b="0" i="0" spc="34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en-GB" sz="2000" b="0" i="0" spc="34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sz="2000" spc="34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  <m:sSup>
                        <m:sSupPr>
                          <m:ctrlPr>
                            <a:rPr lang="en-GB" sz="2000" i="1" spc="34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2000" spc="34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GB" sz="2000" spc="34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GB" sz="2000" spc="34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GB" sz="2000" spc="34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GB" sz="2000" b="0" i="1" spc="34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GB" sz="2000" b="0" i="1" spc="34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GB" sz="2000" b="0" i="0" spc="34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e>
                            <m:sup>
                              <m:r>
                                <m:rPr>
                                  <m:sty m:val="p"/>
                                </m:rPr>
                                <a:rPr lang="en-GB" sz="2000" b="0" i="0" spc="34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en-GB" sz="2000" b="0" i="0" spc="34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num>
                        <m:den>
                          <m:r>
                            <a:rPr lang="en-GB" sz="2000" b="0" i="1" spc="34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GB" sz="2000" b="0" i="1" spc="34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b="0" i="1" spc="34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sz="2000" b="0" i="1" spc="34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</p:txBody>
          </p:sp>
        </mc:Choice>
        <mc:Fallback xmlns="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A931964-CF5A-BD46-8AE4-BF39C73AC61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34859" y="8408120"/>
                <a:ext cx="3408048" cy="684931"/>
              </a:xfrm>
              <a:prstGeom prst="rect">
                <a:avLst/>
              </a:prstGeom>
              <a:blipFill>
                <a:blip r:embed="rId2"/>
                <a:stretch>
                  <a:fillRect b="-54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825256" y="876300"/>
            <a:ext cx="7784325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660"/>
              </a:lnSpc>
            </a:pPr>
            <a:r>
              <a:rPr lang="en-US" sz="6000" spc="96" dirty="0">
                <a:solidFill>
                  <a:srgbClr val="011C5D"/>
                </a:solidFill>
                <a:latin typeface="Montserrat Classic Bold"/>
              </a:rPr>
              <a:t>Introduction: </a:t>
            </a:r>
            <a:r>
              <a:rPr lang="en-US" sz="6000" spc="96" dirty="0">
                <a:solidFill>
                  <a:srgbClr val="1546BA"/>
                </a:solidFill>
                <a:latin typeface="Montserrat Classic Bold"/>
              </a:rPr>
              <a:t>dynamic systems II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6"/>
              <p:cNvSpPr txBox="1"/>
              <p:nvPr/>
            </p:nvSpPr>
            <p:spPr>
              <a:xfrm>
                <a:off x="1828800" y="3253731"/>
                <a:ext cx="12140130" cy="586211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Neural networks are great at learning complex functional mappings!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A traditional approach to learning might involve one of:</a:t>
                </a:r>
              </a:p>
              <a:p>
                <a:pPr marL="342900" lvl="0" indent="-34290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marL="342900" lvl="0" indent="-34290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Next step prediction: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𝑭</m:t>
                        </m:r>
                      </m:e>
                      <m:sub>
                        <m: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000" b="1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b="1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b>
                            <m:r>
                              <a:rPr lang="en-GB" sz="2000" b="1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  <m: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,….</m:t>
                        </m:r>
                      </m:e>
                    </m:d>
                    <m:r>
                      <a:rPr lang="en-GB" sz="2000" b="1" i="1" spc="34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endParaRPr lang="en-US" sz="2000" b="1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marL="342900" lvl="0" indent="-34290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Derivative prediction: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1" i="1" spc="34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𝑭</m:t>
                        </m:r>
                      </m:e>
                      <m:sub>
                        <m:r>
                          <a:rPr lang="en-GB" sz="2000" b="1" i="1" spc="34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ctrlPr>
                          <a:rPr lang="en-GB" sz="2000" b="1" i="1" spc="34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000" b="1" i="1" spc="34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b="1" i="1" spc="34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b>
                            <m:r>
                              <a:rPr lang="en-GB" sz="2000" b="1" i="1" spc="34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  <m: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  <m:r>
                      <a:rPr lang="en-GB" sz="2000" b="1" i="1" spc="34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en-GB" sz="2000" b="1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GB" sz="2000" b="1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b="1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  <m:sub>
                            <m:r>
                              <a:rPr lang="en-GB" sz="2000" b="1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</m:acc>
                  </m:oMath>
                </a14:m>
                <a:endParaRPr lang="en-GB" sz="2000" b="1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marL="342900" lvl="0" indent="-342900">
                  <a:lnSpc>
                    <a:spcPts val="2720"/>
                  </a:lnSpc>
                  <a:spcBef>
                    <a:spcPct val="0"/>
                  </a:spcBef>
                  <a:buFontTx/>
                  <a:buChar char="-"/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Yet these approaches still struggle to generalize to future time steps as can be seen in the figure.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Why?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- NNs learn approximate physical laws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- NNs do not inherently learn to conserve energy/momentum exactly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- NNs are unaware of physical laws and not bounded by the diff </a:t>
                </a:r>
                <a:r>
                  <a:rPr lang="en-US" sz="2000" spc="34" dirty="0" err="1">
                    <a:solidFill>
                      <a:srgbClr val="1546BA"/>
                    </a:solidFill>
                    <a:latin typeface="Libre Franklin Light"/>
                  </a:rPr>
                  <a:t>eqs</a:t>
                </a:r>
                <a:r>
                  <a:rPr lang="en-US" sz="2000" spc="34" dirty="0">
                    <a:solidFill>
                      <a:srgbClr val="1546BA"/>
                    </a:solidFill>
                    <a:latin typeface="Libre Franklin Light"/>
                  </a:rPr>
                  <a:t>. governing these systems</a:t>
                </a: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  <a:p>
                <a:pPr lvl="0">
                  <a:lnSpc>
                    <a:spcPts val="2720"/>
                  </a:lnSpc>
                  <a:spcBef>
                    <a:spcPct val="0"/>
                  </a:spcBef>
                </a:pPr>
                <a:endParaRPr lang="en-US" sz="2000" spc="34" dirty="0">
                  <a:solidFill>
                    <a:srgbClr val="1546BA"/>
                  </a:solidFill>
                  <a:latin typeface="Libre Franklin Light"/>
                </a:endParaRPr>
              </a:p>
            </p:txBody>
          </p:sp>
        </mc:Choice>
        <mc:Fallback xmlns="">
          <p:sp>
            <p:nvSpPr>
              <p:cNvPr id="6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8800" y="3253731"/>
                <a:ext cx="12140130" cy="5862118"/>
              </a:xfrm>
              <a:prstGeom prst="rect">
                <a:avLst/>
              </a:prstGeom>
              <a:blipFill>
                <a:blip r:embed="rId2"/>
                <a:stretch>
                  <a:fillRect l="-1255" t="-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4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8902D6-D9CC-C440-9CE3-12640EFCD5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4" t="1847" r="73864" b="57511"/>
          <a:stretch/>
        </p:blipFill>
        <p:spPr>
          <a:xfrm>
            <a:off x="14795205" y="1257300"/>
            <a:ext cx="2514599" cy="2300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726AD-4D65-2940-967F-9FAA9AA6E4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130" r="75000" b="1401"/>
          <a:stretch/>
        </p:blipFill>
        <p:spPr>
          <a:xfrm>
            <a:off x="14478000" y="3745597"/>
            <a:ext cx="2698640" cy="26741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AB2BF5-FE26-404F-9D8D-78C105F2F7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978" t="2531" r="2022" b="50000"/>
          <a:stretch/>
        </p:blipFill>
        <p:spPr>
          <a:xfrm>
            <a:off x="14634505" y="6489151"/>
            <a:ext cx="2702835" cy="26782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2A00B6-E847-7E40-8F08-C0131902EB20}"/>
              </a:ext>
            </a:extLst>
          </p:cNvPr>
          <p:cNvSpPr/>
          <p:nvPr/>
        </p:nvSpPr>
        <p:spPr>
          <a:xfrm>
            <a:off x="14795205" y="3641822"/>
            <a:ext cx="414456" cy="4932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F3D14D-D310-ED44-A1A8-CFF5E3ABDDF9}"/>
              </a:ext>
            </a:extLst>
          </p:cNvPr>
          <p:cNvSpPr txBox="1"/>
          <p:nvPr/>
        </p:nvSpPr>
        <p:spPr>
          <a:xfrm>
            <a:off x="15343085" y="9115849"/>
            <a:ext cx="26956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Adapted from </a:t>
            </a:r>
            <a:r>
              <a:rPr lang="en-US" sz="800" dirty="0" err="1"/>
              <a:t>Greydanus</a:t>
            </a:r>
            <a:r>
              <a:rPr lang="en-US" sz="800" dirty="0"/>
              <a:t> </a:t>
            </a:r>
            <a:r>
              <a:rPr lang="en-US" sz="800" dirty="0" err="1"/>
              <a:t>et.al</a:t>
            </a:r>
            <a:r>
              <a:rPr lang="en-US" sz="800" dirty="0"/>
              <a:t> [1]</a:t>
            </a:r>
          </a:p>
        </p:txBody>
      </p:sp>
    </p:spTree>
    <p:extLst>
      <p:ext uri="{BB962C8B-B14F-4D97-AF65-F5344CB8AC3E}">
        <p14:creationId xmlns:p14="http://schemas.microsoft.com/office/powerpoint/2010/main" val="782017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46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0"/>
          <p:cNvGrpSpPr/>
          <p:nvPr/>
        </p:nvGrpSpPr>
        <p:grpSpPr>
          <a:xfrm>
            <a:off x="2383537" y="3242235"/>
            <a:ext cx="3859415" cy="1264798"/>
            <a:chOff x="0" y="0"/>
            <a:chExt cx="5145887" cy="1686397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5145887" cy="1686397"/>
              <a:chOff x="0" y="0"/>
              <a:chExt cx="29310222" cy="960547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9310223" cy="9605470"/>
              </a:xfrm>
              <a:custGeom>
                <a:avLst/>
                <a:gdLst/>
                <a:ahLst/>
                <a:cxnLst/>
                <a:rect l="l" t="t" r="r" b="b"/>
                <a:pathLst>
                  <a:path w="29310223" h="9605470">
                    <a:moveTo>
                      <a:pt x="0" y="0"/>
                    </a:moveTo>
                    <a:lnTo>
                      <a:pt x="0" y="9605470"/>
                    </a:lnTo>
                    <a:lnTo>
                      <a:pt x="29310223" y="9605470"/>
                    </a:lnTo>
                    <a:lnTo>
                      <a:pt x="29310223" y="0"/>
                    </a:lnTo>
                    <a:lnTo>
                      <a:pt x="0" y="0"/>
                    </a:lnTo>
                    <a:close/>
                    <a:moveTo>
                      <a:pt x="29249263" y="9544510"/>
                    </a:moveTo>
                    <a:lnTo>
                      <a:pt x="59690" y="9544510"/>
                    </a:lnTo>
                    <a:lnTo>
                      <a:pt x="59690" y="59690"/>
                    </a:lnTo>
                    <a:lnTo>
                      <a:pt x="29249263" y="59690"/>
                    </a:lnTo>
                    <a:lnTo>
                      <a:pt x="29249263" y="954451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346590" y="681379"/>
              <a:ext cx="4452706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</a:pPr>
              <a:r>
                <a:rPr lang="en-US" sz="2100" dirty="0">
                  <a:solidFill>
                    <a:srgbClr val="FFFFFF"/>
                  </a:solidFill>
                  <a:latin typeface="Montserrat Classic Bold"/>
                </a:rPr>
                <a:t>Concept and definition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383537" y="5274235"/>
            <a:ext cx="3859415" cy="1264798"/>
            <a:chOff x="0" y="0"/>
            <a:chExt cx="5145887" cy="1686397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5145887" cy="1686397"/>
              <a:chOff x="0" y="0"/>
              <a:chExt cx="29310222" cy="960547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29310223" cy="9605470"/>
              </a:xfrm>
              <a:custGeom>
                <a:avLst/>
                <a:gdLst/>
                <a:ahLst/>
                <a:cxnLst/>
                <a:rect l="l" t="t" r="r" b="b"/>
                <a:pathLst>
                  <a:path w="29310223" h="9605470">
                    <a:moveTo>
                      <a:pt x="0" y="0"/>
                    </a:moveTo>
                    <a:lnTo>
                      <a:pt x="0" y="9605470"/>
                    </a:lnTo>
                    <a:lnTo>
                      <a:pt x="29310223" y="9605470"/>
                    </a:lnTo>
                    <a:lnTo>
                      <a:pt x="29310223" y="0"/>
                    </a:lnTo>
                    <a:lnTo>
                      <a:pt x="0" y="0"/>
                    </a:lnTo>
                    <a:close/>
                    <a:moveTo>
                      <a:pt x="29249263" y="9544510"/>
                    </a:moveTo>
                    <a:lnTo>
                      <a:pt x="59690" y="9544510"/>
                    </a:lnTo>
                    <a:lnTo>
                      <a:pt x="59690" y="59690"/>
                    </a:lnTo>
                    <a:lnTo>
                      <a:pt x="29249263" y="59690"/>
                    </a:lnTo>
                    <a:lnTo>
                      <a:pt x="29249263" y="954451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7" name="TextBox 17"/>
            <p:cNvSpPr txBox="1"/>
            <p:nvPr/>
          </p:nvSpPr>
          <p:spPr>
            <a:xfrm>
              <a:off x="346589" y="433161"/>
              <a:ext cx="4452706" cy="71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</a:pPr>
              <a:r>
                <a:rPr lang="en-US" sz="2100" dirty="0">
                  <a:solidFill>
                    <a:srgbClr val="FFFFFF"/>
                  </a:solidFill>
                  <a:latin typeface="Montserrat Classic Bold"/>
                </a:rPr>
                <a:t>Physics and Neural Networks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383537" y="7486792"/>
            <a:ext cx="3859415" cy="1264798"/>
            <a:chOff x="0" y="0"/>
            <a:chExt cx="5145887" cy="1686397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5145887" cy="1686397"/>
              <a:chOff x="0" y="0"/>
              <a:chExt cx="29310222" cy="960547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29310223" cy="9605470"/>
              </a:xfrm>
              <a:custGeom>
                <a:avLst/>
                <a:gdLst/>
                <a:ahLst/>
                <a:cxnLst/>
                <a:rect l="l" t="t" r="r" b="b"/>
                <a:pathLst>
                  <a:path w="29310223" h="9605470">
                    <a:moveTo>
                      <a:pt x="0" y="0"/>
                    </a:moveTo>
                    <a:lnTo>
                      <a:pt x="0" y="9605470"/>
                    </a:lnTo>
                    <a:lnTo>
                      <a:pt x="29310223" y="9605470"/>
                    </a:lnTo>
                    <a:lnTo>
                      <a:pt x="29310223" y="0"/>
                    </a:lnTo>
                    <a:lnTo>
                      <a:pt x="0" y="0"/>
                    </a:lnTo>
                    <a:close/>
                    <a:moveTo>
                      <a:pt x="29249263" y="9544510"/>
                    </a:moveTo>
                    <a:lnTo>
                      <a:pt x="59690" y="9544510"/>
                    </a:lnTo>
                    <a:lnTo>
                      <a:pt x="59690" y="59690"/>
                    </a:lnTo>
                    <a:lnTo>
                      <a:pt x="29249263" y="59690"/>
                    </a:lnTo>
                    <a:lnTo>
                      <a:pt x="29249263" y="954451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21" name="TextBox 21"/>
            <p:cNvSpPr txBox="1"/>
            <p:nvPr/>
          </p:nvSpPr>
          <p:spPr>
            <a:xfrm>
              <a:off x="346590" y="681379"/>
              <a:ext cx="4452706" cy="361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</a:pPr>
              <a:r>
                <a:rPr lang="en-US" sz="2100" dirty="0">
                  <a:solidFill>
                    <a:srgbClr val="FFFFFF"/>
                  </a:solidFill>
                  <a:latin typeface="Montserrat Classic Bold"/>
                </a:rPr>
                <a:t>Advances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840669" y="3165339"/>
            <a:ext cx="8228847" cy="1351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FFFFFF"/>
                </a:solidFill>
                <a:latin typeface="Libre Franklin Light"/>
              </a:rPr>
              <a:t>An inductive bias is any prior information or knowledge used to guide a system. For example, Convolutional Neural Networks inherent in their design tackle problems with spatial complexity. As such, their inductive bias is spatial filtering/processing.</a:t>
            </a:r>
            <a:endParaRPr lang="en-US" sz="1700" u="none" spc="34" dirty="0">
              <a:solidFill>
                <a:srgbClr val="FFFFFF"/>
              </a:solidFill>
              <a:latin typeface="Libre Franklin Light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840669" y="5197339"/>
            <a:ext cx="8228847" cy="100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FFFFFF"/>
                </a:solidFill>
                <a:latin typeface="Libre Franklin Light"/>
              </a:rPr>
              <a:t>As we saw, NNs struggle to learn basic laws. However, by incorporating physics knowledge into NNs we can improve learning. Broadly, these priors serve to bridge our theoretical expectations with observed data.</a:t>
            </a:r>
            <a:endParaRPr lang="en-US" sz="1700" u="none" spc="34" dirty="0">
              <a:solidFill>
                <a:srgbClr val="FFFFFF"/>
              </a:solidFill>
              <a:latin typeface="Libre Franklin Light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840668" y="7270305"/>
            <a:ext cx="8228847" cy="1697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FFFFFF"/>
                </a:solidFill>
                <a:latin typeface="Libre Franklin Light"/>
              </a:rPr>
              <a:t>Graph Neural Networks: structural inductive biases</a:t>
            </a:r>
          </a:p>
          <a:p>
            <a:pPr marL="0" lvl="0" indent="0" algn="l">
              <a:lnSpc>
                <a:spcPts val="2720"/>
              </a:lnSpc>
              <a:spcBef>
                <a:spcPct val="0"/>
              </a:spcBef>
            </a:pPr>
            <a:endParaRPr lang="en-US" sz="1700" u="none" spc="34" dirty="0">
              <a:solidFill>
                <a:srgbClr val="FFFFFF"/>
              </a:solidFill>
              <a:latin typeface="Libre Franklin Light"/>
            </a:endParaRPr>
          </a:p>
          <a:p>
            <a:pPr marL="0" lvl="0" indent="0" algn="l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FFFFFF"/>
                </a:solidFill>
                <a:latin typeface="Libre Franklin Light"/>
              </a:rPr>
              <a:t>Neural Ordinary Differential Equations: integrative inductive biases</a:t>
            </a:r>
          </a:p>
          <a:p>
            <a:pPr marL="0" lvl="0" indent="0" algn="l">
              <a:lnSpc>
                <a:spcPts val="2720"/>
              </a:lnSpc>
              <a:spcBef>
                <a:spcPct val="0"/>
              </a:spcBef>
            </a:pPr>
            <a:endParaRPr lang="en-US" sz="1700" u="none" spc="34" dirty="0">
              <a:solidFill>
                <a:srgbClr val="FFFFFF"/>
              </a:solidFill>
              <a:latin typeface="Libre Franklin Light"/>
            </a:endParaRPr>
          </a:p>
          <a:p>
            <a:pPr marL="0" lvl="0" indent="0" algn="l">
              <a:lnSpc>
                <a:spcPts val="2720"/>
              </a:lnSpc>
              <a:spcBef>
                <a:spcPct val="0"/>
              </a:spcBef>
            </a:pPr>
            <a:r>
              <a:rPr lang="en-US" sz="1700" spc="34" dirty="0">
                <a:solidFill>
                  <a:srgbClr val="FFFFFF"/>
                </a:solidFill>
                <a:latin typeface="Libre Franklin Light"/>
              </a:rPr>
              <a:t>Energy Conserving Networks: phase-space conserving inductive biases</a:t>
            </a:r>
            <a:endParaRPr lang="en-US" sz="1700" u="none" spc="34" dirty="0">
              <a:solidFill>
                <a:srgbClr val="FFFFFF"/>
              </a:solidFill>
              <a:latin typeface="Libre Franklin Light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2383537" y="1528810"/>
            <a:ext cx="10991835" cy="811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16"/>
              </a:lnSpc>
            </a:pPr>
            <a:r>
              <a:rPr lang="en-US" sz="5600" spc="89" dirty="0">
                <a:solidFill>
                  <a:srgbClr val="FFFFFF"/>
                </a:solidFill>
                <a:latin typeface="Montserrat Classic Bold"/>
              </a:rPr>
              <a:t>Inductive Biases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FFFFFF"/>
                </a:solidFill>
                <a:latin typeface="Libre Franklin Bold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306170" y="2552700"/>
            <a:ext cx="7422355" cy="5416914"/>
            <a:chOff x="0" y="38100"/>
            <a:chExt cx="6854529" cy="532565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0601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011C5D"/>
                  </a:solidFill>
                  <a:latin typeface="Montserrat Classic Bold"/>
                </a:rPr>
                <a:t>I. </a:t>
              </a: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Graph Networks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3"/>
                <p:cNvSpPr txBox="1"/>
                <p:nvPr/>
              </p:nvSpPr>
              <p:spPr>
                <a:xfrm>
                  <a:off x="0" y="1311677"/>
                  <a:ext cx="6854529" cy="405207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Graphs are a representation that support arbitrary pairwise relational structure.</a:t>
                  </a: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17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This means graph-based networks introduce a new framework to the family of fully connected, convolutional and recurrent neural nets.</a:t>
                  </a: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17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For example, given a matrix X with rows as nodes and columns as features, and an </a:t>
                  </a:r>
                  <a:r>
                    <a:rPr lang="en-US" sz="1700" spc="34" dirty="0" err="1">
                      <a:solidFill>
                        <a:srgbClr val="1546BA"/>
                      </a:solidFill>
                      <a:latin typeface="Libre Franklin Light"/>
                    </a:rPr>
                    <a:t>adjancency</a:t>
                  </a: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 matrix A representing the directed connections between nodes, one can compute AX which yields the sum of connected nodes for each node. Of course, one can transform X with weights e.g. XW or even use a non-linear operator e.g. </a:t>
                  </a:r>
                  <a14:m>
                    <m:oMath xmlns:m="http://schemas.openxmlformats.org/officeDocument/2006/math">
                      <m:r>
                        <a:rPr lang="en-GB" sz="17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GB" sz="17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17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𝐴𝑋𝑊</m:t>
                      </m:r>
                      <m:r>
                        <a:rPr lang="en-GB" sz="1700" b="0" i="1" spc="34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en-US" sz="17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1700" spc="34" dirty="0">
                    <a:solidFill>
                      <a:srgbClr val="1546BA"/>
                    </a:solidFill>
                    <a:latin typeface="Libre Franklin Light"/>
                  </a:endParaRPr>
                </a:p>
              </p:txBody>
            </p:sp>
          </mc:Choice>
          <mc:Fallback xmlns="">
            <p:sp>
              <p:nvSpPr>
                <p:cNvPr id="13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1311677"/>
                  <a:ext cx="6854529" cy="4052078"/>
                </a:xfrm>
                <a:prstGeom prst="rect">
                  <a:avLst/>
                </a:prstGeom>
                <a:blipFill>
                  <a:blip r:embed="rId2"/>
                  <a:stretch>
                    <a:fillRect l="-1709" t="-307" r="-20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D3C3921-38AB-9A40-B8D5-76EA76437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9271" y="2095500"/>
            <a:ext cx="8830953" cy="61076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161AAD-42AF-B549-BD66-D549405848F8}"/>
              </a:ext>
            </a:extLst>
          </p:cNvPr>
          <p:cNvSpPr txBox="1"/>
          <p:nvPr/>
        </p:nvSpPr>
        <p:spPr>
          <a:xfrm>
            <a:off x="12620511" y="8420100"/>
            <a:ext cx="26956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Adapted from Battaglia </a:t>
            </a:r>
            <a:r>
              <a:rPr lang="en-US" sz="800" dirty="0" err="1"/>
              <a:t>et.al</a:t>
            </a:r>
            <a:r>
              <a:rPr lang="en-US" sz="800" dirty="0"/>
              <a:t> [2]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447799" y="2552700"/>
            <a:ext cx="7422356" cy="4918264"/>
            <a:chOff x="-1" y="38100"/>
            <a:chExt cx="6854530" cy="655768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0601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011C5D"/>
                  </a:solidFill>
                  <a:latin typeface="Montserrat Classic Bold"/>
                </a:rPr>
                <a:t>II. </a:t>
              </a: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Graph Networks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-1" y="1562100"/>
              <a:ext cx="6854529" cy="5033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A graph is a tuple (</a:t>
              </a:r>
              <a:r>
                <a:rPr lang="en-US" sz="1700" i="1" spc="34" dirty="0">
                  <a:solidFill>
                    <a:srgbClr val="1546BA"/>
                  </a:solidFill>
                  <a:latin typeface="Libre Franklin Light"/>
                </a:rPr>
                <a:t>Vertices, Edges, </a:t>
              </a:r>
              <a:r>
                <a:rPr lang="en-US" sz="1700" i="1" spc="34" dirty="0" err="1">
                  <a:solidFill>
                    <a:srgbClr val="1546BA"/>
                  </a:solidFill>
                  <a:latin typeface="Libre Franklin Light"/>
                </a:rPr>
                <a:t>Globals</a:t>
              </a: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)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Graph networks take a graph as input and output an updated graph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An example (4 body problem where particles are connected with springs and evolving over time)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- Vertices (V) contain node attributes e.g. position, momentum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- Edges (E) contain relational attributes e.g. spring constants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- </a:t>
              </a:r>
              <a:r>
                <a:rPr lang="en-US" sz="1700" spc="34" dirty="0" err="1">
                  <a:solidFill>
                    <a:srgbClr val="1546BA"/>
                  </a:solidFill>
                  <a:latin typeface="Libre Franklin Light"/>
                </a:rPr>
                <a:t>Globals</a:t>
              </a: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 (U) contain unchanging parameters with time e.g. gravity/drag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D3C3921-38AB-9A40-B8D5-76EA764375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344" t="29943" r="5963" b="38866"/>
          <a:stretch/>
        </p:blipFill>
        <p:spPr>
          <a:xfrm>
            <a:off x="11506200" y="5295900"/>
            <a:ext cx="4782311" cy="25990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194724D-7C77-1044-94E9-1BBD85315F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086100"/>
            <a:ext cx="7207817" cy="172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154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297205" y="2019300"/>
            <a:ext cx="7431320" cy="6314572"/>
            <a:chOff x="-8279" y="38100"/>
            <a:chExt cx="6862808" cy="841942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10601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Neural ODE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-8279" y="1577184"/>
              <a:ext cx="6854529" cy="68803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How do we integrate a differential equation predicted by a NN?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Traditionally, we might use a NN to compute a derivative then pass this derivative into a </a:t>
              </a:r>
              <a:r>
                <a:rPr lang="en-US" sz="1700" spc="34" dirty="0" err="1">
                  <a:solidFill>
                    <a:srgbClr val="1546BA"/>
                  </a:solidFill>
                  <a:latin typeface="Libre Franklin Light"/>
                </a:rPr>
                <a:t>scipy</a:t>
              </a: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 integrator.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This integration step would naturally cause the NN to continually compute hidden layers i.e. the NN becomes continuous depth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Neural-ODE presents a way to tackle this problem using the adjoint method so the complexity of computing the gradient scales linearly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Traditional Resnet: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r>
                <a:rPr lang="en-US" sz="1700" spc="34" dirty="0">
                  <a:solidFill>
                    <a:srgbClr val="1546BA"/>
                  </a:solidFill>
                  <a:latin typeface="Libre Franklin Light"/>
                </a:rPr>
                <a:t>Continuous Limit:</a:t>
              </a:r>
            </a:p>
            <a:p>
              <a:pPr lvl="0">
                <a:lnSpc>
                  <a:spcPts val="2720"/>
                </a:lnSpc>
                <a:spcBef>
                  <a:spcPct val="0"/>
                </a:spcBef>
              </a:pPr>
              <a:endParaRPr lang="en-US" sz="1700" spc="34" dirty="0">
                <a:solidFill>
                  <a:srgbClr val="1546BA"/>
                </a:solidFill>
                <a:latin typeface="Libre Franklin Light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E20BC9-4AA1-6D41-8C2F-A4987D254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0" y="2910520"/>
            <a:ext cx="7296791" cy="521453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73E14F3-C1CD-DF4E-919D-A99B76163EE2}"/>
                  </a:ext>
                </a:extLst>
              </p:cNvPr>
              <p:cNvSpPr txBox="1"/>
              <p:nvPr/>
            </p:nvSpPr>
            <p:spPr>
              <a:xfrm>
                <a:off x="3886200" y="7277100"/>
                <a:ext cx="192770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73E14F3-C1CD-DF4E-919D-A99B76163E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6200" y="7277100"/>
                <a:ext cx="1927707" cy="276999"/>
              </a:xfrm>
              <a:prstGeom prst="rect">
                <a:avLst/>
              </a:prstGeom>
              <a:blipFill>
                <a:blip r:embed="rId4"/>
                <a:stretch>
                  <a:fillRect l="-2614" r="-3268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FC059C8-64A1-7C4F-9274-08C2AAF110D2}"/>
                  </a:ext>
                </a:extLst>
              </p:cNvPr>
              <p:cNvSpPr txBox="1"/>
              <p:nvPr/>
            </p:nvSpPr>
            <p:spPr>
              <a:xfrm>
                <a:off x="4217251" y="7928021"/>
                <a:ext cx="1265603" cy="525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𝑑h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FC059C8-64A1-7C4F-9274-08C2AAF110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7251" y="7928021"/>
                <a:ext cx="1265603" cy="525913"/>
              </a:xfrm>
              <a:prstGeom prst="rect">
                <a:avLst/>
              </a:prstGeom>
              <a:blipFill>
                <a:blip r:embed="rId5"/>
                <a:stretch>
                  <a:fillRect l="-3960" t="-2381" r="-4950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3A27BBB2-DBE4-BF46-89B2-9AB926A03155}"/>
              </a:ext>
            </a:extLst>
          </p:cNvPr>
          <p:cNvSpPr txBox="1"/>
          <p:nvPr/>
        </p:nvSpPr>
        <p:spPr>
          <a:xfrm>
            <a:off x="12877800" y="8346212"/>
            <a:ext cx="26956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Adapted from Chen </a:t>
            </a:r>
            <a:r>
              <a:rPr lang="en-US" sz="800" dirty="0" err="1"/>
              <a:t>et.al</a:t>
            </a:r>
            <a:r>
              <a:rPr lang="en-US" sz="800" dirty="0"/>
              <a:t> [3]</a:t>
            </a:r>
          </a:p>
        </p:txBody>
      </p:sp>
    </p:spTree>
    <p:extLst>
      <p:ext uri="{BB962C8B-B14F-4D97-AF65-F5344CB8AC3E}">
        <p14:creationId xmlns:p14="http://schemas.microsoft.com/office/powerpoint/2010/main" val="575620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306171" y="2019300"/>
            <a:ext cx="7152030" cy="5370337"/>
            <a:chOff x="0" y="38100"/>
            <a:chExt cx="6854529" cy="637768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38100"/>
              <a:ext cx="6854529" cy="2120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16"/>
                </a:lnSpc>
              </a:pPr>
              <a:r>
                <a:rPr lang="en-US" sz="5600" spc="89" dirty="0">
                  <a:solidFill>
                    <a:srgbClr val="1546BA"/>
                  </a:solidFill>
                  <a:latin typeface="Montserrat Classic Bold"/>
                </a:rPr>
                <a:t>Hamiltonian Neural Networks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3"/>
                <p:cNvSpPr txBox="1"/>
                <p:nvPr/>
              </p:nvSpPr>
              <p:spPr>
                <a:xfrm>
                  <a:off x="0" y="2343565"/>
                  <a:ext cx="6854529" cy="4072215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How might we endow NNs to </a:t>
                  </a:r>
                  <a:r>
                    <a:rPr lang="en-US" sz="1700" b="1" spc="34" dirty="0">
                      <a:solidFill>
                        <a:srgbClr val="1546BA"/>
                      </a:solidFill>
                      <a:latin typeface="Libre Franklin Light"/>
                    </a:rPr>
                    <a:t>accurately</a:t>
                  </a: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 conserve energy?</a:t>
                  </a: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17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We can guide a network to learn a Hamiltonian 𝐻(𝑝,𝑞)</a:t>
                  </a: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17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Which can then be differentiated </a:t>
                  </a:r>
                  <a:r>
                    <a:rPr lang="en-US" sz="1700" spc="34" dirty="0" err="1">
                      <a:solidFill>
                        <a:srgbClr val="1546BA"/>
                      </a:solidFill>
                      <a:latin typeface="Libre Franklin Light"/>
                    </a:rPr>
                    <a:t>w.r.t</a:t>
                  </a: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 its inputs to get </a:t>
                  </a:r>
                  <a14:m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GB" sz="1700" b="0" i="1" spc="34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1700" b="0" i="1" spc="34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GB" sz="1700" b="0" i="1" spc="34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</m:acc>
                      <m:r>
                        <a:rPr lang="en-GB" sz="1700" b="0" i="1" spc="34" dirty="0" smtClean="0">
                          <a:solidFill>
                            <a:srgbClr val="1546BA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acc>
                        <m:accPr>
                          <m:chr m:val="̇"/>
                          <m:ctrlPr>
                            <a:rPr lang="en-GB" sz="1700" b="0" i="1" spc="34" dirty="0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1700" b="0" i="1" spc="34" dirty="0" smtClean="0">
                              <a:solidFill>
                                <a:srgbClr val="1546BA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acc>
                    </m:oMath>
                  </a14:m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 because</a:t>
                  </a: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17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GB" sz="1700" b="0" i="1" spc="34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700" b="0" i="1" spc="34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GB" sz="1700" b="0" i="1" spc="34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</m:num>
                          <m:den>
                            <m: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𝑑𝑝</m:t>
                            </m:r>
                          </m:den>
                        </m:f>
                        <m:r>
                          <a:rPr lang="en-GB" sz="17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acc>
                          <m:accPr>
                            <m:chr m:val="̇"/>
                            <m:ctrlP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acc>
                        <m:r>
                          <a:rPr lang="en-GB" sz="17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17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𝑎𝑛𝑑</m:t>
                        </m:r>
                        <m:f>
                          <m:fPr>
                            <m:ctrlP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GB" sz="1700" b="0" i="1" spc="34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1700" b="0" i="1" spc="34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GB" sz="1700" b="0" i="1" spc="34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</m:num>
                          <m:den>
                            <m: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𝑑𝑞</m:t>
                            </m:r>
                          </m:den>
                        </m:f>
                        <m:r>
                          <a:rPr lang="en-GB" sz="17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=−</m:t>
                        </m:r>
                        <m:acc>
                          <m:accPr>
                            <m:chr m:val="̇"/>
                            <m:ctrlP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700" b="0" i="1" spc="34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  <m:r>
                          <a:rPr lang="en-GB" sz="1700" b="0" i="1" spc="34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en-US" sz="1700" spc="34" dirty="0">
                    <a:solidFill>
                      <a:schemeClr val="tx1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endParaRPr lang="en-US" sz="1700" spc="34" dirty="0">
                    <a:solidFill>
                      <a:srgbClr val="1546BA"/>
                    </a:solidFill>
                    <a:latin typeface="Libre Franklin Light"/>
                  </a:endParaRPr>
                </a:p>
                <a:p>
                  <a:pPr lvl="0">
                    <a:lnSpc>
                      <a:spcPts val="2720"/>
                    </a:lnSpc>
                    <a:spcBef>
                      <a:spcPct val="0"/>
                    </a:spcBef>
                  </a:pP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The equations above form a </a:t>
                  </a:r>
                  <a:r>
                    <a:rPr lang="en-US" sz="1700" b="1" spc="34" dirty="0" err="1">
                      <a:solidFill>
                        <a:srgbClr val="1546BA"/>
                      </a:solidFill>
                      <a:latin typeface="Libre Franklin Light"/>
                    </a:rPr>
                    <a:t>symplectic</a:t>
                  </a:r>
                  <a:r>
                    <a:rPr lang="en-US" sz="1700" spc="34" dirty="0">
                      <a:solidFill>
                        <a:srgbClr val="1546BA"/>
                      </a:solidFill>
                      <a:latin typeface="Libre Franklin Light"/>
                    </a:rPr>
                    <a:t> gradient i.e. moving in the direction of the gradient preserves total energy</a:t>
                  </a:r>
                </a:p>
              </p:txBody>
            </p:sp>
          </mc:Choice>
          <mc:Fallback xmlns="">
            <p:sp>
              <p:nvSpPr>
                <p:cNvPr id="13" name="TextBox 1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2343565"/>
                  <a:ext cx="6854529" cy="4072215"/>
                </a:xfrm>
                <a:prstGeom prst="rect">
                  <a:avLst/>
                </a:prstGeom>
                <a:blipFill>
                  <a:blip r:embed="rId3"/>
                  <a:stretch>
                    <a:fillRect l="-1773" t="-741" b="-2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0" name="TextBox 20"/>
          <p:cNvSpPr txBox="1"/>
          <p:nvPr/>
        </p:nvSpPr>
        <p:spPr>
          <a:xfrm>
            <a:off x="647700" y="9570423"/>
            <a:ext cx="658470" cy="147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99"/>
              </a:lnSpc>
            </a:pPr>
            <a:r>
              <a:rPr lang="en-US" sz="1399">
                <a:solidFill>
                  <a:srgbClr val="1546BA"/>
                </a:solidFill>
                <a:latin typeface="Libre Franklin Bold"/>
              </a:rPr>
              <a:t>04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E9BF25-6208-C845-A203-5C1B542A21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2552700"/>
            <a:ext cx="7874568" cy="52143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9C0351-447D-0C43-B14A-BC6FBF4C223D}"/>
              </a:ext>
            </a:extLst>
          </p:cNvPr>
          <p:cNvSpPr txBox="1"/>
          <p:nvPr/>
        </p:nvSpPr>
        <p:spPr>
          <a:xfrm>
            <a:off x="13030200" y="7767084"/>
            <a:ext cx="26956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Adapted from </a:t>
            </a:r>
            <a:r>
              <a:rPr lang="en-US" sz="800" dirty="0" err="1"/>
              <a:t>Greydanus</a:t>
            </a:r>
            <a:r>
              <a:rPr lang="en-US" sz="800" dirty="0"/>
              <a:t>  </a:t>
            </a:r>
            <a:r>
              <a:rPr lang="en-US" sz="800" dirty="0" err="1"/>
              <a:t>et.al</a:t>
            </a:r>
            <a:r>
              <a:rPr lang="en-US" sz="800" dirty="0"/>
              <a:t> [1]</a:t>
            </a:r>
          </a:p>
        </p:txBody>
      </p:sp>
    </p:spTree>
    <p:extLst>
      <p:ext uri="{BB962C8B-B14F-4D97-AF65-F5344CB8AC3E}">
        <p14:creationId xmlns:p14="http://schemas.microsoft.com/office/powerpoint/2010/main" val="71409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2225</Words>
  <Application>Microsoft Macintosh PowerPoint</Application>
  <PresentationFormat>Custom</PresentationFormat>
  <Paragraphs>263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Libre Franklin Light</vt:lpstr>
      <vt:lpstr>Libre Franklin Bold</vt:lpstr>
      <vt:lpstr>Montserrat Classic Bold</vt:lpstr>
      <vt:lpstr>Cambria Math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Social Science Class Education Presentation</dc:title>
  <cp:lastModifiedBy>Shaan Desai</cp:lastModifiedBy>
  <cp:revision>60</cp:revision>
  <dcterms:created xsi:type="dcterms:W3CDTF">2006-08-16T00:00:00Z</dcterms:created>
  <dcterms:modified xsi:type="dcterms:W3CDTF">2020-10-06T13:46:12Z</dcterms:modified>
  <dc:identifier>DAEI9rVP7mE</dc:identifier>
</cp:coreProperties>
</file>

<file path=docProps/thumbnail.jpeg>
</file>